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5" r:id="rId3"/>
    <p:sldId id="315" r:id="rId4"/>
    <p:sldId id="365" r:id="rId5"/>
    <p:sldId id="444" r:id="rId6"/>
    <p:sldId id="445" r:id="rId7"/>
    <p:sldId id="448" r:id="rId8"/>
    <p:sldId id="449" r:id="rId9"/>
    <p:sldId id="328" r:id="rId10"/>
    <p:sldId id="392" r:id="rId11"/>
    <p:sldId id="393" r:id="rId12"/>
    <p:sldId id="511" r:id="rId13"/>
    <p:sldId id="397" r:id="rId14"/>
    <p:sldId id="456" r:id="rId15"/>
    <p:sldId id="398" r:id="rId16"/>
    <p:sldId id="318" r:id="rId17"/>
    <p:sldId id="388" r:id="rId18"/>
    <p:sldId id="324" r:id="rId19"/>
    <p:sldId id="322" r:id="rId20"/>
    <p:sldId id="390" r:id="rId21"/>
    <p:sldId id="403" r:id="rId22"/>
    <p:sldId id="512" r:id="rId23"/>
    <p:sldId id="446" r:id="rId24"/>
    <p:sldId id="367" r:id="rId25"/>
    <p:sldId id="428" r:id="rId26"/>
    <p:sldId id="516" r:id="rId27"/>
    <p:sldId id="431" r:id="rId28"/>
    <p:sldId id="348" r:id="rId29"/>
    <p:sldId id="352" r:id="rId30"/>
    <p:sldId id="349" r:id="rId31"/>
    <p:sldId id="354" r:id="rId32"/>
    <p:sldId id="518" r:id="rId33"/>
    <p:sldId id="517" r:id="rId34"/>
    <p:sldId id="447" r:id="rId35"/>
    <p:sldId id="405" r:id="rId36"/>
    <p:sldId id="415" r:id="rId37"/>
    <p:sldId id="513" r:id="rId38"/>
    <p:sldId id="408" r:id="rId39"/>
    <p:sldId id="409" r:id="rId40"/>
    <p:sldId id="451" r:id="rId41"/>
    <p:sldId id="410" r:id="rId42"/>
    <p:sldId id="514" r:id="rId43"/>
    <p:sldId id="432" r:id="rId44"/>
    <p:sldId id="515" r:id="rId45"/>
    <p:sldId id="454" r:id="rId46"/>
    <p:sldId id="434" r:id="rId47"/>
    <p:sldId id="422" r:id="rId48"/>
    <p:sldId id="437" r:id="rId49"/>
    <p:sldId id="438" r:id="rId50"/>
    <p:sldId id="439" r:id="rId51"/>
    <p:sldId id="440" r:id="rId52"/>
    <p:sldId id="441" r:id="rId53"/>
    <p:sldId id="442" r:id="rId54"/>
    <p:sldId id="443" r:id="rId55"/>
  </p:sldIdLst>
  <p:sldSz cx="9144000" cy="6858000" type="screen4x3"/>
  <p:notesSz cx="68580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689" autoAdjust="0"/>
  </p:normalViewPr>
  <p:slideViewPr>
    <p:cSldViewPr>
      <p:cViewPr>
        <p:scale>
          <a:sx n="105" d="100"/>
          <a:sy n="105" d="100"/>
        </p:scale>
        <p:origin x="-171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Jongens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ASO</c:v>
                </c:pt>
                <c:pt idx="1">
                  <c:v>BSO</c:v>
                </c:pt>
                <c:pt idx="2">
                  <c:v>KSO</c:v>
                </c:pt>
                <c:pt idx="3">
                  <c:v>TSO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22844</c:v>
                </c:pt>
                <c:pt idx="1">
                  <c:v>22532</c:v>
                </c:pt>
                <c:pt idx="2">
                  <c:v>1198</c:v>
                </c:pt>
                <c:pt idx="3">
                  <c:v>26618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Meisjes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ASO</c:v>
                </c:pt>
                <c:pt idx="1">
                  <c:v>BSO</c:v>
                </c:pt>
                <c:pt idx="2">
                  <c:v>KSO</c:v>
                </c:pt>
                <c:pt idx="3">
                  <c:v>TSO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28985</c:v>
                </c:pt>
                <c:pt idx="1">
                  <c:v>19776</c:v>
                </c:pt>
                <c:pt idx="2">
                  <c:v>2192</c:v>
                </c:pt>
                <c:pt idx="3">
                  <c:v>20754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ASO</c:v>
                </c:pt>
                <c:pt idx="1">
                  <c:v>BSO</c:v>
                </c:pt>
                <c:pt idx="2">
                  <c:v>KSO</c:v>
                </c:pt>
                <c:pt idx="3">
                  <c:v>TSO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396032"/>
        <c:axId val="74397568"/>
      </c:barChart>
      <c:catAx>
        <c:axId val="743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4397568"/>
        <c:crosses val="autoZero"/>
        <c:auto val="1"/>
        <c:lblAlgn val="ctr"/>
        <c:lblOffset val="100"/>
        <c:noMultiLvlLbl val="0"/>
      </c:catAx>
      <c:valAx>
        <c:axId val="7439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439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4773494952802"/>
          <c:y val="0.94450342763167161"/>
          <c:w val="0.1940716382390261"/>
          <c:h val="4.0296774536788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AB01B-D18F-4C31-B34C-299A09FC05E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C3C2528B-8B2A-4819-BCF8-922620376C03}">
      <dgm:prSet phldrT="[Tekst]"/>
      <dgm:spPr/>
      <dgm:t>
        <a:bodyPr/>
        <a:lstStyle/>
        <a:p>
          <a:r>
            <a:rPr lang="nl-BE" dirty="0" smtClean="0"/>
            <a:t>Macroniveau </a:t>
          </a:r>
          <a:endParaRPr lang="nl-BE" dirty="0"/>
        </a:p>
      </dgm:t>
    </dgm:pt>
    <dgm:pt modelId="{B7AE7494-B3CC-4B55-9FD4-DB392B35D8FB}" type="parTrans" cxnId="{9ED2B052-314C-4C49-8B17-0E5C16B4B476}">
      <dgm:prSet/>
      <dgm:spPr/>
      <dgm:t>
        <a:bodyPr/>
        <a:lstStyle/>
        <a:p>
          <a:endParaRPr lang="nl-BE"/>
        </a:p>
      </dgm:t>
    </dgm:pt>
    <dgm:pt modelId="{B2FE7BD8-9786-4077-A1EF-92735FCFFC5F}" type="sibTrans" cxnId="{9ED2B052-314C-4C49-8B17-0E5C16B4B476}">
      <dgm:prSet/>
      <dgm:spPr/>
      <dgm:t>
        <a:bodyPr/>
        <a:lstStyle/>
        <a:p>
          <a:endParaRPr lang="nl-BE"/>
        </a:p>
      </dgm:t>
    </dgm:pt>
    <dgm:pt modelId="{128A127F-825B-4C32-998F-1DCC627EEAF6}">
      <dgm:prSet phldrT="[Tekst]"/>
      <dgm:spPr/>
      <dgm:t>
        <a:bodyPr/>
        <a:lstStyle/>
        <a:p>
          <a:r>
            <a:rPr lang="nl-BE" dirty="0" smtClean="0"/>
            <a:t>Eindtermen / ontwikkelingsdoelen</a:t>
          </a:r>
          <a:endParaRPr lang="nl-BE" dirty="0"/>
        </a:p>
      </dgm:t>
    </dgm:pt>
    <dgm:pt modelId="{07FB52F8-1B3F-4A16-BAD9-392CE2FE5041}" type="parTrans" cxnId="{6B5B602B-4A1C-45AF-AC34-7968984E564F}">
      <dgm:prSet/>
      <dgm:spPr/>
      <dgm:t>
        <a:bodyPr/>
        <a:lstStyle/>
        <a:p>
          <a:endParaRPr lang="nl-BE"/>
        </a:p>
      </dgm:t>
    </dgm:pt>
    <dgm:pt modelId="{79BB7DE2-C50F-4B92-9306-3B95407D5AE6}" type="sibTrans" cxnId="{6B5B602B-4A1C-45AF-AC34-7968984E564F}">
      <dgm:prSet/>
      <dgm:spPr/>
      <dgm:t>
        <a:bodyPr/>
        <a:lstStyle/>
        <a:p>
          <a:endParaRPr lang="nl-BE"/>
        </a:p>
      </dgm:t>
    </dgm:pt>
    <dgm:pt modelId="{4AB1D9FC-7F8C-46EE-BA7D-8431CA34956F}">
      <dgm:prSet phldrT="[Tekst]"/>
      <dgm:spPr/>
      <dgm:t>
        <a:bodyPr/>
        <a:lstStyle/>
        <a:p>
          <a:r>
            <a:rPr lang="nl-BE" dirty="0" err="1" smtClean="0"/>
            <a:t>VOETen</a:t>
          </a:r>
          <a:endParaRPr lang="nl-BE" dirty="0"/>
        </a:p>
      </dgm:t>
    </dgm:pt>
    <dgm:pt modelId="{52FC784A-A632-49F2-AC7F-153EC7B13781}" type="parTrans" cxnId="{846ED19B-5621-47BE-9DC7-F16D6B50A831}">
      <dgm:prSet/>
      <dgm:spPr/>
      <dgm:t>
        <a:bodyPr/>
        <a:lstStyle/>
        <a:p>
          <a:endParaRPr lang="nl-BE"/>
        </a:p>
      </dgm:t>
    </dgm:pt>
    <dgm:pt modelId="{9197EEEC-1B4C-4EC2-A823-D6B852877758}" type="sibTrans" cxnId="{846ED19B-5621-47BE-9DC7-F16D6B50A831}">
      <dgm:prSet/>
      <dgm:spPr/>
      <dgm:t>
        <a:bodyPr/>
        <a:lstStyle/>
        <a:p>
          <a:endParaRPr lang="nl-BE"/>
        </a:p>
      </dgm:t>
    </dgm:pt>
    <dgm:pt modelId="{8A043132-0308-4B56-9B0C-0376ABE246FF}">
      <dgm:prSet phldrT="[Tekst]"/>
      <dgm:spPr/>
      <dgm:t>
        <a:bodyPr/>
        <a:lstStyle/>
        <a:p>
          <a:r>
            <a:rPr lang="nl-BE" dirty="0" smtClean="0"/>
            <a:t>Mesoniveau</a:t>
          </a:r>
          <a:endParaRPr lang="nl-BE" dirty="0"/>
        </a:p>
      </dgm:t>
    </dgm:pt>
    <dgm:pt modelId="{68A9D1C3-725F-45C4-9617-C98E94AFE00C}" type="parTrans" cxnId="{3BAF38A7-A661-4AC6-A1FF-F748F530D593}">
      <dgm:prSet/>
      <dgm:spPr/>
      <dgm:t>
        <a:bodyPr/>
        <a:lstStyle/>
        <a:p>
          <a:endParaRPr lang="nl-BE"/>
        </a:p>
      </dgm:t>
    </dgm:pt>
    <dgm:pt modelId="{B0A7D9DA-B311-4FC8-91CD-DEBE549570F7}" type="sibTrans" cxnId="{3BAF38A7-A661-4AC6-A1FF-F748F530D593}">
      <dgm:prSet/>
      <dgm:spPr/>
      <dgm:t>
        <a:bodyPr/>
        <a:lstStyle/>
        <a:p>
          <a:endParaRPr lang="nl-BE"/>
        </a:p>
      </dgm:t>
    </dgm:pt>
    <dgm:pt modelId="{20A9DC75-2DDD-4C6E-9EE9-B4CB318DA855}">
      <dgm:prSet phldrT="[Tekst]"/>
      <dgm:spPr/>
      <dgm:t>
        <a:bodyPr/>
        <a:lstStyle/>
        <a:p>
          <a:r>
            <a:rPr lang="nl-BE" dirty="0" smtClean="0"/>
            <a:t>Leerplannen</a:t>
          </a:r>
          <a:endParaRPr lang="nl-BE" dirty="0"/>
        </a:p>
      </dgm:t>
    </dgm:pt>
    <dgm:pt modelId="{C72D9A03-F303-4FF6-9635-56841933ABDD}" type="parTrans" cxnId="{16473FA4-7430-4182-9804-6870339E8001}">
      <dgm:prSet/>
      <dgm:spPr/>
      <dgm:t>
        <a:bodyPr/>
        <a:lstStyle/>
        <a:p>
          <a:endParaRPr lang="nl-BE"/>
        </a:p>
      </dgm:t>
    </dgm:pt>
    <dgm:pt modelId="{1C801722-192A-4A14-9ACC-0D4D10021771}" type="sibTrans" cxnId="{16473FA4-7430-4182-9804-6870339E8001}">
      <dgm:prSet/>
      <dgm:spPr/>
      <dgm:t>
        <a:bodyPr/>
        <a:lstStyle/>
        <a:p>
          <a:endParaRPr lang="nl-BE"/>
        </a:p>
      </dgm:t>
    </dgm:pt>
    <dgm:pt modelId="{07F50586-BFFE-49EA-9C56-E12455DE3DCA}">
      <dgm:prSet phldrT="[Tekst]"/>
      <dgm:spPr/>
      <dgm:t>
        <a:bodyPr/>
        <a:lstStyle/>
        <a:p>
          <a:r>
            <a:rPr lang="nl-BE" dirty="0" smtClean="0"/>
            <a:t>Microniveau</a:t>
          </a:r>
          <a:endParaRPr lang="nl-BE" dirty="0"/>
        </a:p>
      </dgm:t>
    </dgm:pt>
    <dgm:pt modelId="{A113933F-0139-4720-8B75-570D2768FF2A}" type="parTrans" cxnId="{21407E35-F45A-47E3-A625-B97E6B13E3FA}">
      <dgm:prSet/>
      <dgm:spPr/>
      <dgm:t>
        <a:bodyPr/>
        <a:lstStyle/>
        <a:p>
          <a:endParaRPr lang="nl-BE"/>
        </a:p>
      </dgm:t>
    </dgm:pt>
    <dgm:pt modelId="{2FC300EF-A78A-481B-99B2-2E6E8B53E930}" type="sibTrans" cxnId="{21407E35-F45A-47E3-A625-B97E6B13E3FA}">
      <dgm:prSet/>
      <dgm:spPr/>
      <dgm:t>
        <a:bodyPr/>
        <a:lstStyle/>
        <a:p>
          <a:endParaRPr lang="nl-BE"/>
        </a:p>
      </dgm:t>
    </dgm:pt>
    <dgm:pt modelId="{40D1421B-181A-4E9E-8E5C-EDD662D409B8}">
      <dgm:prSet phldrT="[Tekst]"/>
      <dgm:spPr/>
      <dgm:t>
        <a:bodyPr/>
        <a:lstStyle/>
        <a:p>
          <a:r>
            <a:rPr lang="nl-BE" dirty="0" smtClean="0"/>
            <a:t>Lesdoelstellingen</a:t>
          </a:r>
          <a:endParaRPr lang="nl-BE" dirty="0"/>
        </a:p>
      </dgm:t>
    </dgm:pt>
    <dgm:pt modelId="{03F34C77-2398-4A3C-B91A-819D827B6FB5}" type="parTrans" cxnId="{16509100-3BF1-4A43-B7B0-4D7C7F5BBE05}">
      <dgm:prSet/>
      <dgm:spPr/>
      <dgm:t>
        <a:bodyPr/>
        <a:lstStyle/>
        <a:p>
          <a:endParaRPr lang="nl-BE"/>
        </a:p>
      </dgm:t>
    </dgm:pt>
    <dgm:pt modelId="{5CC489B3-F0D8-4AF7-93EE-0788A4B43637}" type="sibTrans" cxnId="{16509100-3BF1-4A43-B7B0-4D7C7F5BBE05}">
      <dgm:prSet/>
      <dgm:spPr/>
      <dgm:t>
        <a:bodyPr/>
        <a:lstStyle/>
        <a:p>
          <a:endParaRPr lang="nl-BE"/>
        </a:p>
      </dgm:t>
    </dgm:pt>
    <dgm:pt modelId="{0A3DD310-8089-427A-A2E9-4B8068458674}" type="pres">
      <dgm:prSet presAssocID="{2EEAB01B-D18F-4C31-B34C-299A09FC05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E840AF3-B24E-434D-91A4-117BAE58442A}" type="pres">
      <dgm:prSet presAssocID="{07F50586-BFFE-49EA-9C56-E12455DE3DCA}" presName="boxAndChildren" presStyleCnt="0"/>
      <dgm:spPr/>
    </dgm:pt>
    <dgm:pt modelId="{7CB7B494-AFA3-4E1E-B549-A952638FACD3}" type="pres">
      <dgm:prSet presAssocID="{07F50586-BFFE-49EA-9C56-E12455DE3DCA}" presName="parentTextBox" presStyleLbl="node1" presStyleIdx="0" presStyleCnt="3"/>
      <dgm:spPr/>
      <dgm:t>
        <a:bodyPr/>
        <a:lstStyle/>
        <a:p>
          <a:endParaRPr lang="nl-BE"/>
        </a:p>
      </dgm:t>
    </dgm:pt>
    <dgm:pt modelId="{65C73CA6-C76D-4538-ABB3-84D612FA2F74}" type="pres">
      <dgm:prSet presAssocID="{07F50586-BFFE-49EA-9C56-E12455DE3DCA}" presName="entireBox" presStyleLbl="node1" presStyleIdx="0" presStyleCnt="3"/>
      <dgm:spPr/>
      <dgm:t>
        <a:bodyPr/>
        <a:lstStyle/>
        <a:p>
          <a:endParaRPr lang="nl-BE"/>
        </a:p>
      </dgm:t>
    </dgm:pt>
    <dgm:pt modelId="{FDC87AF7-1584-48E0-9210-D72663E138DC}" type="pres">
      <dgm:prSet presAssocID="{07F50586-BFFE-49EA-9C56-E12455DE3DCA}" presName="descendantBox" presStyleCnt="0"/>
      <dgm:spPr/>
    </dgm:pt>
    <dgm:pt modelId="{63A376B8-F47B-4914-ADE1-D26700F21AC8}" type="pres">
      <dgm:prSet presAssocID="{40D1421B-181A-4E9E-8E5C-EDD662D409B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CBB70F-82C3-407F-8AD2-620038BAFA4B}" type="pres">
      <dgm:prSet presAssocID="{B0A7D9DA-B311-4FC8-91CD-DEBE549570F7}" presName="sp" presStyleCnt="0"/>
      <dgm:spPr/>
    </dgm:pt>
    <dgm:pt modelId="{6AF61EBC-457D-4248-84C6-3A7F4466BB06}" type="pres">
      <dgm:prSet presAssocID="{8A043132-0308-4B56-9B0C-0376ABE246FF}" presName="arrowAndChildren" presStyleCnt="0"/>
      <dgm:spPr/>
    </dgm:pt>
    <dgm:pt modelId="{E9419AB7-8C5C-4923-B094-18A9DC37E381}" type="pres">
      <dgm:prSet presAssocID="{8A043132-0308-4B56-9B0C-0376ABE246FF}" presName="parentTextArrow" presStyleLbl="node1" presStyleIdx="0" presStyleCnt="3"/>
      <dgm:spPr/>
      <dgm:t>
        <a:bodyPr/>
        <a:lstStyle/>
        <a:p>
          <a:endParaRPr lang="nl-BE"/>
        </a:p>
      </dgm:t>
    </dgm:pt>
    <dgm:pt modelId="{19648535-68D5-4010-9FAA-D3FDD8CD7349}" type="pres">
      <dgm:prSet presAssocID="{8A043132-0308-4B56-9B0C-0376ABE246FF}" presName="arrow" presStyleLbl="node1" presStyleIdx="1" presStyleCnt="3"/>
      <dgm:spPr/>
      <dgm:t>
        <a:bodyPr/>
        <a:lstStyle/>
        <a:p>
          <a:endParaRPr lang="nl-BE"/>
        </a:p>
      </dgm:t>
    </dgm:pt>
    <dgm:pt modelId="{663CD9A2-1663-4883-B4DD-F96561A7A20E}" type="pres">
      <dgm:prSet presAssocID="{8A043132-0308-4B56-9B0C-0376ABE246FF}" presName="descendantArrow" presStyleCnt="0"/>
      <dgm:spPr/>
    </dgm:pt>
    <dgm:pt modelId="{574058CD-38C7-48E6-8318-DA417CC110BA}" type="pres">
      <dgm:prSet presAssocID="{20A9DC75-2DDD-4C6E-9EE9-B4CB318DA855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F07D6EE-6B79-40A1-99CC-5B722BED1F01}" type="pres">
      <dgm:prSet presAssocID="{B2FE7BD8-9786-4077-A1EF-92735FCFFC5F}" presName="sp" presStyleCnt="0"/>
      <dgm:spPr/>
    </dgm:pt>
    <dgm:pt modelId="{8588F0E9-5C9F-40D0-856E-AD0CE3D27751}" type="pres">
      <dgm:prSet presAssocID="{C3C2528B-8B2A-4819-BCF8-922620376C03}" presName="arrowAndChildren" presStyleCnt="0"/>
      <dgm:spPr/>
    </dgm:pt>
    <dgm:pt modelId="{A44BE5DE-4721-48AE-873F-2F083E75D5E9}" type="pres">
      <dgm:prSet presAssocID="{C3C2528B-8B2A-4819-BCF8-922620376C03}" presName="parentTextArrow" presStyleLbl="node1" presStyleIdx="1" presStyleCnt="3"/>
      <dgm:spPr/>
      <dgm:t>
        <a:bodyPr/>
        <a:lstStyle/>
        <a:p>
          <a:endParaRPr lang="nl-BE"/>
        </a:p>
      </dgm:t>
    </dgm:pt>
    <dgm:pt modelId="{39B16F50-3B08-44AC-AE52-3D73F775CE14}" type="pres">
      <dgm:prSet presAssocID="{C3C2528B-8B2A-4819-BCF8-922620376C03}" presName="arrow" presStyleLbl="node1" presStyleIdx="2" presStyleCnt="3"/>
      <dgm:spPr/>
      <dgm:t>
        <a:bodyPr/>
        <a:lstStyle/>
        <a:p>
          <a:endParaRPr lang="nl-BE"/>
        </a:p>
      </dgm:t>
    </dgm:pt>
    <dgm:pt modelId="{1979B1FB-0861-4C0E-91CC-4F87F0948CB0}" type="pres">
      <dgm:prSet presAssocID="{C3C2528B-8B2A-4819-BCF8-922620376C03}" presName="descendantArrow" presStyleCnt="0"/>
      <dgm:spPr/>
    </dgm:pt>
    <dgm:pt modelId="{00241691-A841-4243-9FCB-9C6982D0D05C}" type="pres">
      <dgm:prSet presAssocID="{128A127F-825B-4C32-998F-1DCC627EEAF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8BBE24A-41C4-4F45-BBA7-525B53F29886}" type="pres">
      <dgm:prSet presAssocID="{4AB1D9FC-7F8C-46EE-BA7D-8431CA34956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15C9993-24E0-492B-BDC9-406E9473ECFD}" type="presOf" srcId="{2EEAB01B-D18F-4C31-B34C-299A09FC05E4}" destId="{0A3DD310-8089-427A-A2E9-4B8068458674}" srcOrd="0" destOrd="0" presId="urn:microsoft.com/office/officeart/2005/8/layout/process4"/>
    <dgm:cxn modelId="{84B99C9C-BD44-4EE5-8DD0-B05630E4C847}" type="presOf" srcId="{07F50586-BFFE-49EA-9C56-E12455DE3DCA}" destId="{65C73CA6-C76D-4538-ABB3-84D612FA2F74}" srcOrd="1" destOrd="0" presId="urn:microsoft.com/office/officeart/2005/8/layout/process4"/>
    <dgm:cxn modelId="{9E25F53D-591D-43DC-8235-86AD46CA9467}" type="presOf" srcId="{4AB1D9FC-7F8C-46EE-BA7D-8431CA34956F}" destId="{98BBE24A-41C4-4F45-BBA7-525B53F29886}" srcOrd="0" destOrd="0" presId="urn:microsoft.com/office/officeart/2005/8/layout/process4"/>
    <dgm:cxn modelId="{6B5B602B-4A1C-45AF-AC34-7968984E564F}" srcId="{C3C2528B-8B2A-4819-BCF8-922620376C03}" destId="{128A127F-825B-4C32-998F-1DCC627EEAF6}" srcOrd="0" destOrd="0" parTransId="{07FB52F8-1B3F-4A16-BAD9-392CE2FE5041}" sibTransId="{79BB7DE2-C50F-4B92-9306-3B95407D5AE6}"/>
    <dgm:cxn modelId="{21407E35-F45A-47E3-A625-B97E6B13E3FA}" srcId="{2EEAB01B-D18F-4C31-B34C-299A09FC05E4}" destId="{07F50586-BFFE-49EA-9C56-E12455DE3DCA}" srcOrd="2" destOrd="0" parTransId="{A113933F-0139-4720-8B75-570D2768FF2A}" sibTransId="{2FC300EF-A78A-481B-99B2-2E6E8B53E930}"/>
    <dgm:cxn modelId="{16473FA4-7430-4182-9804-6870339E8001}" srcId="{8A043132-0308-4B56-9B0C-0376ABE246FF}" destId="{20A9DC75-2DDD-4C6E-9EE9-B4CB318DA855}" srcOrd="0" destOrd="0" parTransId="{C72D9A03-F303-4FF6-9635-56841933ABDD}" sibTransId="{1C801722-192A-4A14-9ACC-0D4D10021771}"/>
    <dgm:cxn modelId="{DF4E6FA3-8431-443F-A7F6-088A90E9518A}" type="presOf" srcId="{8A043132-0308-4B56-9B0C-0376ABE246FF}" destId="{E9419AB7-8C5C-4923-B094-18A9DC37E381}" srcOrd="0" destOrd="0" presId="urn:microsoft.com/office/officeart/2005/8/layout/process4"/>
    <dgm:cxn modelId="{1AC1CB75-9038-474B-BC74-5BEBA80D3C68}" type="presOf" srcId="{128A127F-825B-4C32-998F-1DCC627EEAF6}" destId="{00241691-A841-4243-9FCB-9C6982D0D05C}" srcOrd="0" destOrd="0" presId="urn:microsoft.com/office/officeart/2005/8/layout/process4"/>
    <dgm:cxn modelId="{3D3F95FC-0B23-4C60-B29C-4CB221AB7326}" type="presOf" srcId="{07F50586-BFFE-49EA-9C56-E12455DE3DCA}" destId="{7CB7B494-AFA3-4E1E-B549-A952638FACD3}" srcOrd="0" destOrd="0" presId="urn:microsoft.com/office/officeart/2005/8/layout/process4"/>
    <dgm:cxn modelId="{2EE43CC5-90D2-4D56-8DBB-C55ED550A859}" type="presOf" srcId="{C3C2528B-8B2A-4819-BCF8-922620376C03}" destId="{A44BE5DE-4721-48AE-873F-2F083E75D5E9}" srcOrd="0" destOrd="0" presId="urn:microsoft.com/office/officeart/2005/8/layout/process4"/>
    <dgm:cxn modelId="{6897974C-3FB5-4E44-8924-C78B564C975A}" type="presOf" srcId="{C3C2528B-8B2A-4819-BCF8-922620376C03}" destId="{39B16F50-3B08-44AC-AE52-3D73F775CE14}" srcOrd="1" destOrd="0" presId="urn:microsoft.com/office/officeart/2005/8/layout/process4"/>
    <dgm:cxn modelId="{DFA253CE-999A-42F5-9C9E-A3BD4F86C103}" type="presOf" srcId="{20A9DC75-2DDD-4C6E-9EE9-B4CB318DA855}" destId="{574058CD-38C7-48E6-8318-DA417CC110BA}" srcOrd="0" destOrd="0" presId="urn:microsoft.com/office/officeart/2005/8/layout/process4"/>
    <dgm:cxn modelId="{846ED19B-5621-47BE-9DC7-F16D6B50A831}" srcId="{C3C2528B-8B2A-4819-BCF8-922620376C03}" destId="{4AB1D9FC-7F8C-46EE-BA7D-8431CA34956F}" srcOrd="1" destOrd="0" parTransId="{52FC784A-A632-49F2-AC7F-153EC7B13781}" sibTransId="{9197EEEC-1B4C-4EC2-A823-D6B852877758}"/>
    <dgm:cxn modelId="{3BAF38A7-A661-4AC6-A1FF-F748F530D593}" srcId="{2EEAB01B-D18F-4C31-B34C-299A09FC05E4}" destId="{8A043132-0308-4B56-9B0C-0376ABE246FF}" srcOrd="1" destOrd="0" parTransId="{68A9D1C3-725F-45C4-9617-C98E94AFE00C}" sibTransId="{B0A7D9DA-B311-4FC8-91CD-DEBE549570F7}"/>
    <dgm:cxn modelId="{16509100-3BF1-4A43-B7B0-4D7C7F5BBE05}" srcId="{07F50586-BFFE-49EA-9C56-E12455DE3DCA}" destId="{40D1421B-181A-4E9E-8E5C-EDD662D409B8}" srcOrd="0" destOrd="0" parTransId="{03F34C77-2398-4A3C-B91A-819D827B6FB5}" sibTransId="{5CC489B3-F0D8-4AF7-93EE-0788A4B43637}"/>
    <dgm:cxn modelId="{07417FA6-713E-476F-A29E-7929D8C4BBBC}" type="presOf" srcId="{8A043132-0308-4B56-9B0C-0376ABE246FF}" destId="{19648535-68D5-4010-9FAA-D3FDD8CD7349}" srcOrd="1" destOrd="0" presId="urn:microsoft.com/office/officeart/2005/8/layout/process4"/>
    <dgm:cxn modelId="{4BDFC2DB-27FD-4DD7-92AF-F363794ACA94}" type="presOf" srcId="{40D1421B-181A-4E9E-8E5C-EDD662D409B8}" destId="{63A376B8-F47B-4914-ADE1-D26700F21AC8}" srcOrd="0" destOrd="0" presId="urn:microsoft.com/office/officeart/2005/8/layout/process4"/>
    <dgm:cxn modelId="{9ED2B052-314C-4C49-8B17-0E5C16B4B476}" srcId="{2EEAB01B-D18F-4C31-B34C-299A09FC05E4}" destId="{C3C2528B-8B2A-4819-BCF8-922620376C03}" srcOrd="0" destOrd="0" parTransId="{B7AE7494-B3CC-4B55-9FD4-DB392B35D8FB}" sibTransId="{B2FE7BD8-9786-4077-A1EF-92735FCFFC5F}"/>
    <dgm:cxn modelId="{2204B33A-514F-4C1A-86EF-5BF73A86A59B}" type="presParOf" srcId="{0A3DD310-8089-427A-A2E9-4B8068458674}" destId="{FE840AF3-B24E-434D-91A4-117BAE58442A}" srcOrd="0" destOrd="0" presId="urn:microsoft.com/office/officeart/2005/8/layout/process4"/>
    <dgm:cxn modelId="{DA4D1F17-8DC6-403F-8B8E-78C498021C95}" type="presParOf" srcId="{FE840AF3-B24E-434D-91A4-117BAE58442A}" destId="{7CB7B494-AFA3-4E1E-B549-A952638FACD3}" srcOrd="0" destOrd="0" presId="urn:microsoft.com/office/officeart/2005/8/layout/process4"/>
    <dgm:cxn modelId="{FCD4EA88-44B9-4885-B3C7-93A854803DD7}" type="presParOf" srcId="{FE840AF3-B24E-434D-91A4-117BAE58442A}" destId="{65C73CA6-C76D-4538-ABB3-84D612FA2F74}" srcOrd="1" destOrd="0" presId="urn:microsoft.com/office/officeart/2005/8/layout/process4"/>
    <dgm:cxn modelId="{4D279810-91C2-49CA-9D21-234DFB82ACE5}" type="presParOf" srcId="{FE840AF3-B24E-434D-91A4-117BAE58442A}" destId="{FDC87AF7-1584-48E0-9210-D72663E138DC}" srcOrd="2" destOrd="0" presId="urn:microsoft.com/office/officeart/2005/8/layout/process4"/>
    <dgm:cxn modelId="{0C8CF851-85A0-4EF9-9DBE-4ECEFEB0D001}" type="presParOf" srcId="{FDC87AF7-1584-48E0-9210-D72663E138DC}" destId="{63A376B8-F47B-4914-ADE1-D26700F21AC8}" srcOrd="0" destOrd="0" presId="urn:microsoft.com/office/officeart/2005/8/layout/process4"/>
    <dgm:cxn modelId="{B9C1D66C-CDBE-40EB-8F29-5F0B4333AC50}" type="presParOf" srcId="{0A3DD310-8089-427A-A2E9-4B8068458674}" destId="{C3CBB70F-82C3-407F-8AD2-620038BAFA4B}" srcOrd="1" destOrd="0" presId="urn:microsoft.com/office/officeart/2005/8/layout/process4"/>
    <dgm:cxn modelId="{231232A4-4A24-4D72-8BFF-D41CBA449774}" type="presParOf" srcId="{0A3DD310-8089-427A-A2E9-4B8068458674}" destId="{6AF61EBC-457D-4248-84C6-3A7F4466BB06}" srcOrd="2" destOrd="0" presId="urn:microsoft.com/office/officeart/2005/8/layout/process4"/>
    <dgm:cxn modelId="{45323994-4791-4434-B5C2-72222D1EA0C0}" type="presParOf" srcId="{6AF61EBC-457D-4248-84C6-3A7F4466BB06}" destId="{E9419AB7-8C5C-4923-B094-18A9DC37E381}" srcOrd="0" destOrd="0" presId="urn:microsoft.com/office/officeart/2005/8/layout/process4"/>
    <dgm:cxn modelId="{724D24FE-FF69-45FF-9915-88F24233B395}" type="presParOf" srcId="{6AF61EBC-457D-4248-84C6-3A7F4466BB06}" destId="{19648535-68D5-4010-9FAA-D3FDD8CD7349}" srcOrd="1" destOrd="0" presId="urn:microsoft.com/office/officeart/2005/8/layout/process4"/>
    <dgm:cxn modelId="{48E66B95-8F18-4AEB-9524-89983BD423A6}" type="presParOf" srcId="{6AF61EBC-457D-4248-84C6-3A7F4466BB06}" destId="{663CD9A2-1663-4883-B4DD-F96561A7A20E}" srcOrd="2" destOrd="0" presId="urn:microsoft.com/office/officeart/2005/8/layout/process4"/>
    <dgm:cxn modelId="{0414FB7E-9EDD-44C7-8AD5-8AA865A79833}" type="presParOf" srcId="{663CD9A2-1663-4883-B4DD-F96561A7A20E}" destId="{574058CD-38C7-48E6-8318-DA417CC110BA}" srcOrd="0" destOrd="0" presId="urn:microsoft.com/office/officeart/2005/8/layout/process4"/>
    <dgm:cxn modelId="{F9145F64-2B8D-4486-82F5-73411CCC6EC3}" type="presParOf" srcId="{0A3DD310-8089-427A-A2E9-4B8068458674}" destId="{2F07D6EE-6B79-40A1-99CC-5B722BED1F01}" srcOrd="3" destOrd="0" presId="urn:microsoft.com/office/officeart/2005/8/layout/process4"/>
    <dgm:cxn modelId="{82144D4F-5466-4774-845C-8E26B9973062}" type="presParOf" srcId="{0A3DD310-8089-427A-A2E9-4B8068458674}" destId="{8588F0E9-5C9F-40D0-856E-AD0CE3D27751}" srcOrd="4" destOrd="0" presId="urn:microsoft.com/office/officeart/2005/8/layout/process4"/>
    <dgm:cxn modelId="{3D1E4FDA-7662-45C2-B00E-2C44C9CFC7DD}" type="presParOf" srcId="{8588F0E9-5C9F-40D0-856E-AD0CE3D27751}" destId="{A44BE5DE-4721-48AE-873F-2F083E75D5E9}" srcOrd="0" destOrd="0" presId="urn:microsoft.com/office/officeart/2005/8/layout/process4"/>
    <dgm:cxn modelId="{E69716BA-7ED6-4D79-8275-92D94B45F6FA}" type="presParOf" srcId="{8588F0E9-5C9F-40D0-856E-AD0CE3D27751}" destId="{39B16F50-3B08-44AC-AE52-3D73F775CE14}" srcOrd="1" destOrd="0" presId="urn:microsoft.com/office/officeart/2005/8/layout/process4"/>
    <dgm:cxn modelId="{C5C7D868-EA4B-4B84-A86C-3AE2807AF453}" type="presParOf" srcId="{8588F0E9-5C9F-40D0-856E-AD0CE3D27751}" destId="{1979B1FB-0861-4C0E-91CC-4F87F0948CB0}" srcOrd="2" destOrd="0" presId="urn:microsoft.com/office/officeart/2005/8/layout/process4"/>
    <dgm:cxn modelId="{A9E1690A-0C04-4BBE-805C-42225F76F012}" type="presParOf" srcId="{1979B1FB-0861-4C0E-91CC-4F87F0948CB0}" destId="{00241691-A841-4243-9FCB-9C6982D0D05C}" srcOrd="0" destOrd="0" presId="urn:microsoft.com/office/officeart/2005/8/layout/process4"/>
    <dgm:cxn modelId="{4931B142-E832-447A-825A-BBAAE4CDB20D}" type="presParOf" srcId="{1979B1FB-0861-4C0E-91CC-4F87F0948CB0}" destId="{98BBE24A-41C4-4F45-BBA7-525B53F298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3CA6-C76D-4538-ABB3-84D612FA2F74}">
      <dsp:nvSpPr>
        <dsp:cNvPr id="0" name=""/>
        <dsp:cNvSpPr/>
      </dsp:nvSpPr>
      <dsp:spPr>
        <a:xfrm>
          <a:off x="0" y="3740092"/>
          <a:ext cx="6591300" cy="1227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Microniveau</a:t>
          </a:r>
          <a:endParaRPr lang="nl-BE" sz="2300" kern="1200" dirty="0"/>
        </a:p>
      </dsp:txBody>
      <dsp:txXfrm>
        <a:off x="0" y="3740092"/>
        <a:ext cx="6591300" cy="662894"/>
      </dsp:txXfrm>
    </dsp:sp>
    <dsp:sp modelId="{63A376B8-F47B-4914-ADE1-D26700F21AC8}">
      <dsp:nvSpPr>
        <dsp:cNvPr id="0" name=""/>
        <dsp:cNvSpPr/>
      </dsp:nvSpPr>
      <dsp:spPr>
        <a:xfrm>
          <a:off x="0" y="4378434"/>
          <a:ext cx="6591300" cy="56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Lesdoelstellingen</a:t>
          </a:r>
          <a:endParaRPr lang="nl-BE" sz="1800" kern="1200" dirty="0"/>
        </a:p>
      </dsp:txBody>
      <dsp:txXfrm>
        <a:off x="0" y="4378434"/>
        <a:ext cx="6591300" cy="564687"/>
      </dsp:txXfrm>
    </dsp:sp>
    <dsp:sp modelId="{19648535-68D5-4010-9FAA-D3FDD8CD7349}">
      <dsp:nvSpPr>
        <dsp:cNvPr id="0" name=""/>
        <dsp:cNvSpPr/>
      </dsp:nvSpPr>
      <dsp:spPr>
        <a:xfrm rot="10800000">
          <a:off x="0" y="1870485"/>
          <a:ext cx="6591300" cy="18880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Mesoniveau</a:t>
          </a:r>
          <a:endParaRPr lang="nl-BE" sz="2300" kern="1200" dirty="0"/>
        </a:p>
      </dsp:txBody>
      <dsp:txXfrm rot="-10800000">
        <a:off x="0" y="1870485"/>
        <a:ext cx="6591300" cy="662695"/>
      </dsp:txXfrm>
    </dsp:sp>
    <dsp:sp modelId="{574058CD-38C7-48E6-8318-DA417CC110BA}">
      <dsp:nvSpPr>
        <dsp:cNvPr id="0" name=""/>
        <dsp:cNvSpPr/>
      </dsp:nvSpPr>
      <dsp:spPr>
        <a:xfrm>
          <a:off x="0" y="2533180"/>
          <a:ext cx="6591300" cy="564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Leerplannen</a:t>
          </a:r>
          <a:endParaRPr lang="nl-BE" sz="1800" kern="1200" dirty="0"/>
        </a:p>
      </dsp:txBody>
      <dsp:txXfrm>
        <a:off x="0" y="2533180"/>
        <a:ext cx="6591300" cy="564518"/>
      </dsp:txXfrm>
    </dsp:sp>
    <dsp:sp modelId="{39B16F50-3B08-44AC-AE52-3D73F775CE14}">
      <dsp:nvSpPr>
        <dsp:cNvPr id="0" name=""/>
        <dsp:cNvSpPr/>
      </dsp:nvSpPr>
      <dsp:spPr>
        <a:xfrm rot="10800000">
          <a:off x="0" y="878"/>
          <a:ext cx="6591300" cy="18880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Macroniveau </a:t>
          </a:r>
          <a:endParaRPr lang="nl-BE" sz="2300" kern="1200" dirty="0"/>
        </a:p>
      </dsp:txBody>
      <dsp:txXfrm rot="-10800000">
        <a:off x="0" y="878"/>
        <a:ext cx="6591300" cy="662695"/>
      </dsp:txXfrm>
    </dsp:sp>
    <dsp:sp modelId="{00241691-A841-4243-9FCB-9C6982D0D05C}">
      <dsp:nvSpPr>
        <dsp:cNvPr id="0" name=""/>
        <dsp:cNvSpPr/>
      </dsp:nvSpPr>
      <dsp:spPr>
        <a:xfrm>
          <a:off x="0" y="663573"/>
          <a:ext cx="3295650" cy="564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Eindtermen / ontwikkelingsdoelen</a:t>
          </a:r>
          <a:endParaRPr lang="nl-BE" sz="1800" kern="1200" dirty="0"/>
        </a:p>
      </dsp:txBody>
      <dsp:txXfrm>
        <a:off x="0" y="663573"/>
        <a:ext cx="3295650" cy="564518"/>
      </dsp:txXfrm>
    </dsp:sp>
    <dsp:sp modelId="{98BBE24A-41C4-4F45-BBA7-525B53F29886}">
      <dsp:nvSpPr>
        <dsp:cNvPr id="0" name=""/>
        <dsp:cNvSpPr/>
      </dsp:nvSpPr>
      <dsp:spPr>
        <a:xfrm>
          <a:off x="3295650" y="663573"/>
          <a:ext cx="3295650" cy="564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VOETen</a:t>
          </a:r>
          <a:endParaRPr lang="nl-BE" sz="1800" kern="1200" dirty="0"/>
        </a:p>
      </dsp:txBody>
      <dsp:txXfrm>
        <a:off x="3295650" y="663573"/>
        <a:ext cx="3295650" cy="56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641572-7F3C-47DA-99FB-5FED4D289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6148" name="Picture 6" descr="UG_Logolabel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66761"/>
            <a:ext cx="1828800" cy="66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60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C90F46-161A-41F2-8AF5-C3BD27C16A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D7D60-1C6B-483F-B341-59709122E904}" type="slidenum">
              <a:rPr lang="nl-NL"/>
              <a:pPr/>
              <a:t>1</a:t>
            </a:fld>
            <a:endParaRPr lang="nl-NL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16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61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72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08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24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0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24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24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51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535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67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38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695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999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3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3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41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Uitzonderingen</a:t>
            </a:r>
            <a:r>
              <a:rPr lang="nl-BE" baseline="0" dirty="0" smtClean="0"/>
              <a:t> vermelden: cesuurdoelen, </a:t>
            </a:r>
            <a:r>
              <a:rPr lang="nl-BE" baseline="0" dirty="0" err="1" smtClean="0"/>
              <a:t>technisch-technologische</a:t>
            </a:r>
            <a:r>
              <a:rPr lang="nl-BE" baseline="0" dirty="0" smtClean="0"/>
              <a:t> opvoeding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07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90F46-161A-41F2-8AF5-C3BD27C16A83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F9438D0-EE43-43EC-975B-1819A80AD0EA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93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638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055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6426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3582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3A93-2FA5-4FA6-8977-49FBDE45197F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5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22B3-34C7-4115-BAA3-51D0D94DDF0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</a:t>
            </a:r>
            <a:endParaRPr lang="nl-BE" altLang="nl-BE" dirty="0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16D-4596-4D73-B1DC-80777FDC7EAD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BED930-EA86-4F1E-B23A-7D2AE2C4DE45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C771A2-244E-4031-B7DB-6FBB4ACB76A1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5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5F9217-B230-43E8-9C24-1009BDD9664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7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B9E2-A72B-4976-AA81-1262B14E053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9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92E-4BD6-42C3-B946-133D83A740DE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6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AF49-7E17-4E33-9897-41D9E165BDC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7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61CDE5-DC25-4627-A4BB-32530DBCBCDC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9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zedenleer.b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anderen.be/nl/publicaties/detail/voet-2010-nieuwe-vakoverschrijdende-eindtermen-voor-het-secundair-onderwij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kso.be/" TargetMode="External"/><Relationship Id="rId2" Type="http://schemas.openxmlformats.org/officeDocument/2006/relationships/hyperlink" Target="http://pro.g-o.be/pedagogische-begeleiding/secundair-onderwijs/leerplannen-en-lessentabellen-secundair-onderwij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vsg.be/" TargetMode="External"/><Relationship Id="rId4" Type="http://schemas.openxmlformats.org/officeDocument/2006/relationships/hyperlink" Target="http://www.pov.be/documenten_leerplannen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wwbjsZTzB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krachtigeleeromgevingen.weebly.com/versie-universiteit-gent-en-school-of-arts-muziek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curriculum/secundair-onderwijs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87686" y="3356992"/>
            <a:ext cx="5400675" cy="792163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nl-BE" sz="2400" dirty="0" smtClean="0">
                <a:latin typeface="Calibri" panose="020F0502020204030204" pitchFamily="34" charset="0"/>
              </a:rPr>
              <a:t>Groepssessie 1: Curriculum</a:t>
            </a:r>
          </a:p>
          <a:p>
            <a:pPr marL="0" indent="0" algn="ctr" eaLnBrk="1" hangingPunct="1">
              <a:buNone/>
              <a:defRPr/>
            </a:pPr>
            <a:r>
              <a:rPr lang="nl-NL" sz="2400" b="1" dirty="0" smtClean="0">
                <a:latin typeface="Calibri" panose="020F0502020204030204" pitchFamily="34" charset="0"/>
              </a:rPr>
              <a:t>Groep 1 A</a:t>
            </a:r>
            <a:endParaRPr lang="nl-BE" sz="2400" b="1" dirty="0" smtClean="0">
              <a:latin typeface="Calibri" panose="020F050202020403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15616" y="148478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800" dirty="0">
                <a:latin typeface="+mj-lt"/>
              </a:rPr>
              <a:t>Krachtige leeromgevingen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18889" r="39766" b="13195"/>
          <a:stretch/>
        </p:blipFill>
        <p:spPr bwMode="auto">
          <a:xfrm>
            <a:off x="1043608" y="-1297"/>
            <a:ext cx="7485509" cy="68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6249" r="34843" b="6529"/>
          <a:stretch/>
        </p:blipFill>
        <p:spPr bwMode="auto">
          <a:xfrm>
            <a:off x="1070726" y="0"/>
            <a:ext cx="7316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6984776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</a:rPr>
              <a:t>                    </a:t>
            </a:r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Voorbeeld: eindtermen Nederlands - 3de graad - TSO</a:t>
            </a:r>
            <a:endParaRPr lang="nl-BE" altLang="nl-B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36389" r="30235" b="12222"/>
          <a:stretch/>
        </p:blipFill>
        <p:spPr bwMode="auto">
          <a:xfrm>
            <a:off x="467544" y="218001"/>
            <a:ext cx="8352928" cy="60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Zijn er vakgebonden eindtermen voor alle vakken?</a:t>
            </a:r>
            <a:endParaRPr lang="nl-B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>
                <a:latin typeface="Calibri" panose="020F0502020204030204" pitchFamily="34" charset="0"/>
              </a:rPr>
              <a:t>Enkel </a:t>
            </a:r>
            <a:r>
              <a:rPr lang="nl-BE" sz="2000" dirty="0">
                <a:latin typeface="Calibri" panose="020F0502020204030204" pitchFamily="34" charset="0"/>
              </a:rPr>
              <a:t>vakgebonden eindtermen voor vakken van de basisvorming </a:t>
            </a:r>
            <a:endParaRPr lang="nl-BE" sz="2000" dirty="0" smtClean="0">
              <a:latin typeface="Calibri" panose="020F0502020204030204" pitchFamily="34" charset="0"/>
            </a:endParaRPr>
          </a:p>
          <a:p>
            <a:endParaRPr lang="nl-BE" sz="2000" dirty="0" smtClean="0">
              <a:latin typeface="Calibri" panose="020F0502020204030204" pitchFamily="34" charset="0"/>
            </a:endParaRPr>
          </a:p>
          <a:p>
            <a:r>
              <a:rPr lang="nl-BE" sz="2000" dirty="0" smtClean="0">
                <a:latin typeface="Calibri" panose="020F0502020204030204" pitchFamily="34" charset="0"/>
              </a:rPr>
              <a:t>Niet voor levensbeschouwelijke vakken</a:t>
            </a:r>
          </a:p>
          <a:p>
            <a:pPr marL="0" indent="0">
              <a:buNone/>
            </a:pPr>
            <a:r>
              <a:rPr lang="nl-BE" sz="2000" dirty="0" smtClean="0">
                <a:latin typeface="Calibri" panose="020F0502020204030204" pitchFamily="34" charset="0"/>
              </a:rPr>
              <a:t>      bv</a:t>
            </a:r>
            <a:r>
              <a:rPr lang="nl-BE" sz="2000" dirty="0">
                <a:latin typeface="Calibri" panose="020F0502020204030204" pitchFamily="34" charset="0"/>
              </a:rPr>
              <a:t>. NC zedenleer → leerplannen </a:t>
            </a:r>
            <a:endParaRPr lang="nl-BE" sz="2000" dirty="0" smtClean="0">
              <a:latin typeface="Calibri" panose="020F0502020204030204" pitchFamily="34" charset="0"/>
            </a:endParaRPr>
          </a:p>
          <a:p>
            <a:pPr marL="1257300" lvl="3" indent="0">
              <a:buNone/>
            </a:pPr>
            <a:r>
              <a:rPr lang="nl-BE" sz="1800" dirty="0" smtClean="0">
                <a:hlinkClick r:id="rId2"/>
              </a:rPr>
              <a:t>http://www.nczedenleer.be/</a:t>
            </a:r>
            <a:endParaRPr lang="nl-BE" sz="1800" dirty="0" smtClean="0"/>
          </a:p>
          <a:p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6249" r="34843" b="6529"/>
          <a:stretch/>
        </p:blipFill>
        <p:spPr bwMode="auto">
          <a:xfrm>
            <a:off x="1115616" y="0"/>
            <a:ext cx="7316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4860032" y="1268760"/>
            <a:ext cx="331236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fgeronde rechthoek 3"/>
          <p:cNvSpPr/>
          <p:nvPr/>
        </p:nvSpPr>
        <p:spPr>
          <a:xfrm>
            <a:off x="1151029" y="4913028"/>
            <a:ext cx="1633688" cy="2630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fgeronde rechthoek 4"/>
          <p:cNvSpPr/>
          <p:nvPr/>
        </p:nvSpPr>
        <p:spPr>
          <a:xfrm>
            <a:off x="1403648" y="2492896"/>
            <a:ext cx="1055955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3203848" y="1916832"/>
            <a:ext cx="1127963" cy="2297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Lijntoelichting 3 7"/>
          <p:cNvSpPr/>
          <p:nvPr/>
        </p:nvSpPr>
        <p:spPr>
          <a:xfrm>
            <a:off x="4773944" y="4844146"/>
            <a:ext cx="1022192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78610"/>
              <a:gd name="adj6" fmla="val -136555"/>
              <a:gd name="adj7" fmla="val -578120"/>
              <a:gd name="adj8" fmla="val -163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7</a:t>
            </a:r>
            <a:r>
              <a:rPr lang="nl-NL" sz="1600" baseline="30000" dirty="0" smtClean="0">
                <a:solidFill>
                  <a:schemeClr val="tx1"/>
                </a:solidFill>
              </a:rPr>
              <a:t>de</a:t>
            </a:r>
            <a:r>
              <a:rPr lang="nl-NL" sz="1600" dirty="0" smtClean="0">
                <a:solidFill>
                  <a:schemeClr val="tx1"/>
                </a:solidFill>
              </a:rPr>
              <a:t> jaar</a:t>
            </a:r>
            <a:endParaRPr lang="nl-B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75271" cy="1280890"/>
          </a:xfrm>
        </p:spPr>
        <p:txBody>
          <a:bodyPr>
            <a:normAutofit/>
          </a:bodyPr>
          <a:lstStyle/>
          <a:p>
            <a:pPr algn="l"/>
            <a:r>
              <a:rPr lang="nl-BE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 het Hoger onderwijs?</a:t>
            </a:r>
            <a:endParaRPr lang="nl-BE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42414" y="1921128"/>
            <a:ext cx="72015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solidFill>
                  <a:srgbClr val="333333"/>
                </a:solidFill>
                <a:latin typeface="+mn-lt"/>
              </a:rPr>
              <a:t>Zelf verantwoordelijk </a:t>
            </a:r>
            <a:r>
              <a:rPr lang="nl-BE" dirty="0">
                <a:solidFill>
                  <a:srgbClr val="333333"/>
                </a:solidFill>
                <a:latin typeface="+mn-lt"/>
              </a:rPr>
              <a:t>voor de kwaliteitsbewaking </a:t>
            </a:r>
            <a:r>
              <a:rPr lang="nl-BE" dirty="0" smtClean="0">
                <a:solidFill>
                  <a:srgbClr val="333333"/>
                </a:solidFill>
                <a:latin typeface="+mn-lt"/>
              </a:rPr>
              <a:t>van hun </a:t>
            </a:r>
            <a:r>
              <a:rPr lang="nl-BE" dirty="0">
                <a:solidFill>
                  <a:srgbClr val="333333"/>
                </a:solidFill>
                <a:latin typeface="+mn-lt"/>
              </a:rPr>
              <a:t>opleidingen. </a:t>
            </a:r>
            <a:endParaRPr lang="nl-BE" dirty="0" smtClean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333333"/>
                </a:solidFill>
                <a:latin typeface="+mn-lt"/>
              </a:rPr>
              <a:t>Met studenten</a:t>
            </a:r>
            <a:r>
              <a:rPr lang="nl-BE" dirty="0">
                <a:solidFill>
                  <a:srgbClr val="333333"/>
                </a:solidFill>
                <a:latin typeface="+mn-lt"/>
              </a:rPr>
              <a:t>, alumni, externe deskundigen uit het werkveld en internationale deskundigen</a:t>
            </a:r>
            <a:r>
              <a:rPr lang="nl-BE" dirty="0" smtClean="0">
                <a:solidFill>
                  <a:srgbClr val="333333"/>
                </a:solidFill>
                <a:latin typeface="+mn-lt"/>
              </a:rPr>
              <a:t>.</a:t>
            </a:r>
          </a:p>
          <a:p>
            <a:endParaRPr lang="nl-BE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Een zelfevaluatierapport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Een visitatie door een onafhankelijke commissie van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Een visitatierapport met de bevindingen van de visitatiecommissie</a:t>
            </a:r>
            <a:r>
              <a:rPr lang="nl-BE" sz="2000" dirty="0" smtClean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latin typeface="+mn-lt"/>
              </a:rPr>
              <a:t>Accreditatie, instellingsreview…</a:t>
            </a:r>
            <a:endParaRPr lang="nl-BE" sz="2000" dirty="0">
              <a:latin typeface="+mn-lt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7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el 4"/>
          <p:cNvSpPr>
            <a:spLocks noGrp="1"/>
          </p:cNvSpPr>
          <p:nvPr>
            <p:ph type="title" idx="4294967295"/>
          </p:nvPr>
        </p:nvSpPr>
        <p:spPr>
          <a:xfrm>
            <a:off x="1763688" y="404813"/>
            <a:ext cx="7380312" cy="100806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Wat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zijn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vakoverschrijdende </a:t>
            </a:r>
            <a:b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</a:b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eindtermen of VOET’en?</a:t>
            </a:r>
            <a:r>
              <a:rPr lang="nl-BE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47778" r="56797" b="28611"/>
          <a:stretch/>
        </p:blipFill>
        <p:spPr bwMode="auto">
          <a:xfrm>
            <a:off x="2339752" y="1844824"/>
            <a:ext cx="4320480" cy="49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el 4"/>
          <p:cNvSpPr>
            <a:spLocks noGrp="1"/>
          </p:cNvSpPr>
          <p:nvPr>
            <p:ph type="title" idx="4294967295"/>
          </p:nvPr>
        </p:nvSpPr>
        <p:spPr>
          <a:xfrm>
            <a:off x="1396157" y="536791"/>
            <a:ext cx="6480894" cy="947993"/>
          </a:xfrm>
        </p:spPr>
        <p:txBody>
          <a:bodyPr>
            <a:normAutofit/>
          </a:bodyPr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Wat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zijn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VOET’en?</a:t>
            </a:r>
            <a:r>
              <a:rPr lang="nl-BE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9" name="Tijdelijke aanduiding voor inhoud 5"/>
          <p:cNvSpPr>
            <a:spLocks noGrp="1"/>
          </p:cNvSpPr>
          <p:nvPr>
            <p:ph sz="quarter" idx="4294967295"/>
          </p:nvPr>
        </p:nvSpPr>
        <p:spPr>
          <a:xfrm>
            <a:off x="1043608" y="1484784"/>
            <a:ext cx="7185992" cy="4968404"/>
          </a:xfrm>
        </p:spPr>
        <p:txBody>
          <a:bodyPr>
            <a:normAutofit/>
          </a:bodyPr>
          <a:lstStyle/>
          <a:p>
            <a:pPr marL="574675" indent="-438150"/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Minimumdoelen </a:t>
            </a:r>
            <a:r>
              <a:rPr lang="nl-BE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die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niet specifiek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behoren 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tot een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vakgebied 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maar door de school als geheel moeten behaald worden.</a:t>
            </a:r>
            <a:endParaRPr lang="nl-BE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974725" lvl="1" indent="-438150"/>
            <a:r>
              <a:rPr lang="nl-BE" sz="18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Vaak via projecten</a:t>
            </a:r>
          </a:p>
          <a:p>
            <a:pPr marL="974725" lvl="1" indent="-438150"/>
            <a:endParaRPr lang="nl-NL" sz="18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974725" lvl="1" indent="-438150"/>
            <a:endParaRPr lang="nl-BE" sz="1800" dirty="0" smtClean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/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Je kan de </a:t>
            </a:r>
            <a:r>
              <a:rPr lang="nl-BE" dirty="0" err="1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VOETen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  <a:hlinkClick r:id="rId3"/>
              </a:rPr>
              <a:t>hier</a:t>
            </a:r>
            <a:r>
              <a:rPr lang="nl-BE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vinden </a:t>
            </a:r>
            <a:endParaRPr lang="nl-BE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/>
            <a:endParaRPr lang="nl-BE" sz="32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2" descr="http://www.ond.vlaanderen.be/curriculum/publicaties/voet/kaftbroch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3236"/>
            <a:ext cx="3024336" cy="4306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1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63992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9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22960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9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95736" y="2057400"/>
            <a:ext cx="6567264" cy="723528"/>
          </a:xfrm>
        </p:spPr>
        <p:txBody>
          <a:bodyPr>
            <a:normAutofit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Planning groepssessies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195736" y="3200400"/>
            <a:ext cx="6768752" cy="2819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                       (vandaag)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Toetsen en evalueren      (donderdag 29/10)</a:t>
            </a:r>
          </a:p>
          <a:p>
            <a:endParaRPr lang="nl-B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el 4"/>
          <p:cNvSpPr>
            <a:spLocks noGrp="1"/>
          </p:cNvSpPr>
          <p:nvPr>
            <p:ph type="title" idx="4294967295"/>
          </p:nvPr>
        </p:nvSpPr>
        <p:spPr>
          <a:xfrm>
            <a:off x="1403648" y="285339"/>
            <a:ext cx="8532812" cy="882352"/>
          </a:xfrm>
        </p:spPr>
        <p:txBody>
          <a:bodyPr/>
          <a:lstStyle/>
          <a:p>
            <a:pPr algn="l"/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Waarom </a:t>
            </a:r>
            <a:r>
              <a:rPr lang="nl-BE" dirty="0" err="1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VOET’en</a:t>
            </a:r>
            <a:r>
              <a:rPr lang="nl-BE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?</a:t>
            </a:r>
            <a:r>
              <a:rPr lang="nl-BE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Tijdelijke aanduiding voor inhoud 5"/>
          <p:cNvSpPr>
            <a:spLocks noGrp="1"/>
          </p:cNvSpPr>
          <p:nvPr>
            <p:ph sz="quarter" idx="4294967295"/>
          </p:nvPr>
        </p:nvSpPr>
        <p:spPr>
          <a:xfrm>
            <a:off x="862013" y="1484784"/>
            <a:ext cx="8281987" cy="5012854"/>
          </a:xfrm>
        </p:spPr>
        <p:txBody>
          <a:bodyPr>
            <a:normAutofit/>
          </a:bodyPr>
          <a:lstStyle/>
          <a:p>
            <a:pPr marL="574675" indent="-438150">
              <a:lnSpc>
                <a:spcPct val="80000"/>
              </a:lnSpc>
            </a:pPr>
            <a:r>
              <a:rPr lang="nl-BE" sz="20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Doelen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die anders </a:t>
            </a: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tussen de mazen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van het net </a:t>
            </a:r>
            <a:r>
              <a:rPr lang="nl-BE" sz="20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verdwijnen: komen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te weinig aan bod in traditionele vakken</a:t>
            </a:r>
          </a:p>
          <a:p>
            <a:pPr marL="942975" lvl="1" indent="-514350">
              <a:lnSpc>
                <a:spcPct val="80000"/>
              </a:lnSpc>
              <a:buFont typeface="Wingdings 3" charset="2"/>
              <a:buNone/>
            </a:pPr>
            <a:endParaRPr lang="nl-BE" sz="2000" dirty="0">
              <a:latin typeface="Calibri" panose="020F0502020204030204" pitchFamily="34" charset="0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Samenhang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bevorderen in het onderwijsaanbod</a:t>
            </a:r>
          </a:p>
          <a:p>
            <a:pPr marL="574675" indent="-438150">
              <a:lnSpc>
                <a:spcPct val="80000"/>
              </a:lnSpc>
            </a:pPr>
            <a:endParaRPr lang="nl-BE" sz="20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Meer kans tot niet-cognitieve doelen en betere </a:t>
            </a: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synthese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van kennis en ervaringen</a:t>
            </a:r>
          </a:p>
          <a:p>
            <a:pPr marL="574675" indent="-438150">
              <a:lnSpc>
                <a:spcPct val="80000"/>
              </a:lnSpc>
            </a:pPr>
            <a:endParaRPr lang="nl-BE" sz="20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Beantwoorden aan de </a:t>
            </a: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actuele</a:t>
            </a:r>
            <a:r>
              <a:rPr lang="nl-BE" sz="2000" dirty="0">
                <a:solidFill>
                  <a:srgbClr val="CC0077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vormingsbehoeften (brede en harmonische vorming)</a:t>
            </a:r>
          </a:p>
          <a:p>
            <a:pPr marL="574675" indent="-438150">
              <a:lnSpc>
                <a:spcPct val="80000"/>
              </a:lnSpc>
            </a:pPr>
            <a:endParaRPr lang="nl-BE" sz="2000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marL="574675" indent="-438150">
              <a:lnSpc>
                <a:spcPct val="80000"/>
              </a:lnSpc>
            </a:pPr>
            <a:r>
              <a:rPr lang="nl-BE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Brug</a:t>
            </a:r>
            <a:r>
              <a:rPr lang="nl-BE" sz="2000" dirty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vormen tussen school en </a:t>
            </a:r>
            <a:r>
              <a:rPr lang="nl-BE" sz="2000" dirty="0" smtClean="0"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samenleving</a:t>
            </a:r>
            <a:endParaRPr lang="nl-NL" sz="2000" dirty="0" smtClean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2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8640960" cy="1287016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Specifieke eindtermen (ASO)</a:t>
            </a:r>
            <a:b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nl-BE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57014" r="73163" b="16181"/>
          <a:stretch/>
        </p:blipFill>
        <p:spPr bwMode="auto">
          <a:xfrm>
            <a:off x="2673115" y="1402948"/>
            <a:ext cx="4563180" cy="490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nl-BE" sz="2000" dirty="0"/>
              <a:t/>
            </a:r>
            <a:br>
              <a:rPr lang="nl-BE" sz="2000" dirty="0"/>
            </a:br>
            <a:r>
              <a:rPr lang="nl-BE" sz="4000" dirty="0">
                <a:solidFill>
                  <a:schemeClr val="tx1"/>
                </a:solidFill>
                <a:latin typeface="Calibri" panose="020F0502020204030204" pitchFamily="34" charset="0"/>
              </a:rPr>
              <a:t>Specifieke eindtermen (ASO)</a:t>
            </a:r>
            <a:br>
              <a:rPr lang="nl-BE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sz="4000" dirty="0" smtClean="0">
                <a:latin typeface="Calibri" panose="020F0502020204030204" pitchFamily="34" charset="0"/>
              </a:rPr>
              <a:t/>
            </a:r>
            <a:br>
              <a:rPr lang="nl-BE" sz="4000" dirty="0" smtClean="0">
                <a:latin typeface="Calibri" panose="020F0502020204030204" pitchFamily="34" charset="0"/>
              </a:rPr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nl-BE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nl-BE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nl-BE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 smtClean="0"/>
              <a:t/>
            </a:r>
            <a:br>
              <a:rPr lang="nl-BE" sz="2000" dirty="0" smtClean="0"/>
            </a:br>
            <a:endParaRPr lang="nl-B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028" r="39219" b="45833"/>
          <a:stretch/>
        </p:blipFill>
        <p:spPr bwMode="auto">
          <a:xfrm>
            <a:off x="179512" y="2372000"/>
            <a:ext cx="8957072" cy="343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5624264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</a:rPr>
              <a:t>            Voorbeeld: Latijn/Grieks - 3de graad - ASO</a:t>
            </a:r>
            <a:endParaRPr lang="nl-BE" altLang="nl-B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37614" y="2276872"/>
            <a:ext cx="7201585" cy="14688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Curriculum op mesoniveau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75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8075240" cy="9409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BE" dirty="0" smtClean="0">
                <a:latin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Leerplandoelen</a:t>
            </a: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Startpunt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: eindtermen en ontwikkelingsdoelen</a:t>
            </a:r>
          </a:p>
          <a:p>
            <a:pPr eaLnBrk="1" hangingPunct="1"/>
            <a:endParaRPr lang="fr-BE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Eigen verantwoordelijkheid van de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school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uitwerken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van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een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leerplan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werkplan</a:t>
            </a:r>
            <a:endParaRPr lang="fr-BE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endParaRPr lang="fr-BE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AUTONOMIE  maar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grote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invloed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 van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onderwijsnetten</a:t>
            </a:r>
            <a:r>
              <a:rPr lang="fr-BE" altLang="nl-BE" sz="2000" dirty="0" smtClean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fr-BE" altLang="nl-BE" sz="2000" dirty="0" err="1" smtClean="0">
                <a:latin typeface="Calibri" panose="020F0502020204030204" pitchFamily="34" charset="0"/>
                <a:cs typeface="Times New Roman" pitchFamily="18" charset="0"/>
              </a:rPr>
              <a:t>koepels</a:t>
            </a:r>
            <a:endParaRPr lang="nl-NL" altLang="nl-BE" sz="20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4023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2249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libri" panose="020F0502020204030204" pitchFamily="34" charset="0"/>
              </a:rPr>
              <a:t>Secundair onderwijs: verdeling per net</a:t>
            </a: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4" y="2377854"/>
            <a:ext cx="10462930" cy="3168352"/>
          </a:xfrm>
          <a:prstGeom prst="rect">
            <a:avLst/>
          </a:prstGeom>
        </p:spPr>
      </p:pic>
      <p:sp>
        <p:nvSpPr>
          <p:cNvPr id="14" name="Lijntoelichting 2 13"/>
          <p:cNvSpPr/>
          <p:nvPr/>
        </p:nvSpPr>
        <p:spPr>
          <a:xfrm>
            <a:off x="2336354" y="6022626"/>
            <a:ext cx="2088232" cy="483796"/>
          </a:xfrm>
          <a:prstGeom prst="borderCallout2">
            <a:avLst>
              <a:gd name="adj1" fmla="val -2513"/>
              <a:gd name="adj2" fmla="val 49686"/>
              <a:gd name="adj3" fmla="val -139542"/>
              <a:gd name="adj4" fmla="val 49016"/>
              <a:gd name="adj5" fmla="val -216451"/>
              <a:gd name="adj6" fmla="val 76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Vrij Gesubsidieerd </a:t>
            </a:r>
            <a:br>
              <a:rPr lang="nl-BE" sz="1400" dirty="0" smtClean="0"/>
            </a:br>
            <a:r>
              <a:rPr lang="nl-BE" sz="1400" dirty="0" smtClean="0"/>
              <a:t>(vooral Katholiek)</a:t>
            </a:r>
            <a:endParaRPr lang="nl-BE" sz="1400" dirty="0"/>
          </a:p>
        </p:txBody>
      </p:sp>
      <p:sp>
        <p:nvSpPr>
          <p:cNvPr id="15" name="Lijntoelichting 2 14"/>
          <p:cNvSpPr/>
          <p:nvPr/>
        </p:nvSpPr>
        <p:spPr>
          <a:xfrm>
            <a:off x="2336354" y="1793076"/>
            <a:ext cx="2088232" cy="483796"/>
          </a:xfrm>
          <a:prstGeom prst="borderCallout2">
            <a:avLst>
              <a:gd name="adj1" fmla="val 96715"/>
              <a:gd name="adj2" fmla="val 23413"/>
              <a:gd name="adj3" fmla="val 257369"/>
              <a:gd name="adj4" fmla="val 12343"/>
              <a:gd name="adj5" fmla="val 369465"/>
              <a:gd name="adj6" fmla="val -13765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 smtClean="0"/>
              <a:t>Gemeenschapsonderwijs</a:t>
            </a:r>
            <a:endParaRPr lang="nl-BE" sz="1200" dirty="0"/>
          </a:p>
        </p:txBody>
      </p:sp>
      <p:sp>
        <p:nvSpPr>
          <p:cNvPr id="16" name="Lijntoelichting 2 15"/>
          <p:cNvSpPr/>
          <p:nvPr/>
        </p:nvSpPr>
        <p:spPr>
          <a:xfrm>
            <a:off x="5690486" y="1659536"/>
            <a:ext cx="2088232" cy="617336"/>
          </a:xfrm>
          <a:prstGeom prst="borderCallout2">
            <a:avLst>
              <a:gd name="adj1" fmla="val 99078"/>
              <a:gd name="adj2" fmla="val 55159"/>
              <a:gd name="adj3" fmla="val 278632"/>
              <a:gd name="adj4" fmla="val 55037"/>
              <a:gd name="adj5" fmla="val 393092"/>
              <a:gd name="adj6" fmla="val 7764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dirty="0" smtClean="0"/>
              <a:t>Officieel gesubsidieerd</a:t>
            </a:r>
            <a:br>
              <a:rPr lang="nl-BE" sz="1200" dirty="0" smtClean="0"/>
            </a:br>
            <a:r>
              <a:rPr lang="nl-BE" sz="1200" dirty="0" smtClean="0"/>
              <a:t>(steden en provincies)</a:t>
            </a:r>
            <a:endParaRPr lang="nl-BE" sz="1200" dirty="0"/>
          </a:p>
        </p:txBody>
      </p:sp>
      <p:sp>
        <p:nvSpPr>
          <p:cNvPr id="17" name="Tekstvak 16"/>
          <p:cNvSpPr txBox="1"/>
          <p:nvPr/>
        </p:nvSpPr>
        <p:spPr>
          <a:xfrm>
            <a:off x="6963132" y="63347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>
                <a:latin typeface="+mj-lt"/>
              </a:rPr>
              <a:t>Bron: Vlaams onderwijs in cijfers 2013 - 2014</a:t>
            </a:r>
            <a:endParaRPr lang="nl-B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4944" y="628315"/>
            <a:ext cx="6589199" cy="128089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Verdeling onderwijsniveaus</a:t>
            </a:r>
            <a:endParaRPr lang="nl-BE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99823"/>
              </p:ext>
            </p:extLst>
          </p:nvPr>
        </p:nvGraphicFramePr>
        <p:xfrm>
          <a:off x="935088" y="1268760"/>
          <a:ext cx="820891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50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120680" cy="864096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Waar zoek ik leerplannen?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619672" y="1700808"/>
            <a:ext cx="6984776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</a:rPr>
              <a:t>Websites per onderwijsnet :  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Leerplannen van het GO! </a:t>
            </a:r>
            <a: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onderwijs van de Vlaamse Gemeenschap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de leerplannen van het gesubsidieerd vrij onderwijs</a:t>
            </a:r>
            <a:r>
              <a:rPr lang="nl-B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(Katholiek onderwijs)</a:t>
            </a:r>
          </a:p>
          <a:p>
            <a:pPr lvl="1">
              <a:buFont typeface="Arial" pitchFamily="34" charset="0"/>
              <a:buChar char="•"/>
            </a:pPr>
            <a: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Ook nog: Steinerscholen, Joods, Orthodox, Montessori, FOPEM….</a:t>
            </a:r>
            <a:b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BE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leerplannen van het gesubsidieerd officieel onderwijs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Provinciaal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onderwijs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Stedelijk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en gemeentelijk onderwijs</a:t>
            </a:r>
            <a:endParaRPr lang="nl-BE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08012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            Leerplannen van het GO!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 bwMode="auto">
          <a:xfrm>
            <a:off x="1475656" y="6245696"/>
            <a:ext cx="7300664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Krachtige leeromgevingen- groepssessie 1</a:t>
            </a:r>
            <a:b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Faculteit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Psychologie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pedagogische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wetenschappen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16388" r="19609" b="22084"/>
          <a:stretch/>
        </p:blipFill>
        <p:spPr bwMode="auto">
          <a:xfrm>
            <a:off x="0" y="1824780"/>
            <a:ext cx="8998441" cy="50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               Leerplannen van het GO!</a:t>
            </a:r>
            <a:br>
              <a:rPr lang="nl-BE" dirty="0" smtClean="0">
                <a:latin typeface="Calibri" panose="020F0502020204030204" pitchFamily="34" charset="0"/>
              </a:rPr>
            </a:b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7128792" cy="476250"/>
          </a:xfrm>
        </p:spPr>
        <p:txBody>
          <a:bodyPr/>
          <a:lstStyle/>
          <a:p>
            <a:pPr algn="l"/>
            <a:r>
              <a:rPr lang="nl-BE" altLang="nl-B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Voorbeeld: Engels - 3de graad – KSO en TSO</a:t>
            </a:r>
            <a:endParaRPr lang="nl-BE" altLang="nl-B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19444" r="18593" b="31805"/>
          <a:stretch/>
        </p:blipFill>
        <p:spPr bwMode="auto">
          <a:xfrm>
            <a:off x="73721" y="1726455"/>
            <a:ext cx="9086648" cy="400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019056" cy="1368152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Groepssessie 1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2060848"/>
            <a:ext cx="6563072" cy="4065315"/>
          </a:xfrm>
        </p:spPr>
        <p:txBody>
          <a:bodyPr/>
          <a:lstStyle/>
          <a:p>
            <a:endParaRPr lang="nl-NL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op macroniveau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op mesoniveau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Curriculum op microniveau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Aan </a:t>
            </a:r>
            <a:r>
              <a:rPr lang="nl-BE" sz="2400" dirty="0">
                <a:latin typeface="Calibri" panose="020F0502020204030204" pitchFamily="34" charset="0"/>
              </a:rPr>
              <a:t>de slag</a:t>
            </a:r>
            <a:r>
              <a:rPr lang="nl-BE" sz="2400" dirty="0" smtClean="0">
                <a:latin typeface="Calibri" panose="020F0502020204030204" pitchFamily="34" charset="0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Uitleg </a:t>
            </a:r>
            <a:r>
              <a:rPr lang="nl-BE" sz="2400" dirty="0">
                <a:latin typeface="Calibri" panose="020F0502020204030204" pitchFamily="34" charset="0"/>
              </a:rPr>
              <a:t>praktijkopdracht</a:t>
            </a:r>
          </a:p>
          <a:p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            Leerplannen van het VVKSO</a:t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            </a:t>
            </a:r>
            <a:r>
              <a:rPr lang="nl-BE" sz="2700" i="1" dirty="0" smtClean="0">
                <a:latin typeface="Calibri" panose="020F0502020204030204" pitchFamily="34" charset="0"/>
              </a:rPr>
              <a:t>(Vlaams verbond </a:t>
            </a:r>
            <a:r>
              <a:rPr lang="nl-BE" sz="2700" i="1" dirty="0" smtClean="0">
                <a:latin typeface="Calibri" panose="020F0502020204030204" pitchFamily="34" charset="0"/>
              </a:rPr>
              <a:t>katholiek secundair onderwijs)</a:t>
            </a:r>
            <a:endParaRPr lang="nl-BE" sz="2700" i="1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1110" r="30625" b="3268"/>
          <a:stretch/>
        </p:blipFill>
        <p:spPr bwMode="auto">
          <a:xfrm>
            <a:off x="136763" y="1988840"/>
            <a:ext cx="9188286" cy="42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57084" cy="864096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             Leerplannen van het VVKSO</a:t>
            </a:r>
            <a:br>
              <a:rPr lang="nl-BE" dirty="0" smtClean="0">
                <a:latin typeface="Calibri" panose="020F0502020204030204" pitchFamily="34" charset="0"/>
              </a:rPr>
            </a:b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7" t="18472" r="10782" b="50417"/>
          <a:stretch/>
        </p:blipFill>
        <p:spPr bwMode="auto">
          <a:xfrm>
            <a:off x="0" y="1387269"/>
            <a:ext cx="9144000" cy="442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voettekst 3"/>
          <p:cNvSpPr txBox="1">
            <a:spLocks/>
          </p:cNvSpPr>
          <p:nvPr/>
        </p:nvSpPr>
        <p:spPr bwMode="auto">
          <a:xfrm>
            <a:off x="651325" y="6279049"/>
            <a:ext cx="8092752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    Voorbeeld: Duits 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– 3</a:t>
            </a:r>
            <a:r>
              <a:rPr kumimoji="0" lang="nl-NL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graad - TSO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           Leerplannen van OVSG                    						  </a:t>
            </a:r>
            <a:r>
              <a:rPr lang="nl-BE" sz="2700" dirty="0" smtClean="0">
                <a:latin typeface="Calibri" panose="020F0502020204030204" pitchFamily="34" charset="0"/>
              </a:rPr>
              <a:t>(Onderwijskoepel van Steden en Gemeenten)</a:t>
            </a:r>
            <a:endParaRPr lang="nl-BE" sz="2700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r="58713" b="51289"/>
          <a:stretch/>
        </p:blipFill>
        <p:spPr bwMode="auto">
          <a:xfrm>
            <a:off x="420397" y="1772816"/>
            <a:ext cx="84508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/>
          </a:bodyPr>
          <a:lstStyle/>
          <a:p>
            <a:r>
              <a:rPr lang="nl-BE" dirty="0" smtClean="0">
                <a:latin typeface="Calibri" panose="020F0502020204030204" pitchFamily="34" charset="0"/>
              </a:rPr>
              <a:t>            </a:t>
            </a:r>
            <a:r>
              <a:rPr lang="nl-BE" sz="3200" dirty="0" smtClean="0">
                <a:latin typeface="Calibri" panose="020F0502020204030204" pitchFamily="34" charset="0"/>
              </a:rPr>
              <a:t>Leerplannen </a:t>
            </a:r>
            <a:r>
              <a:rPr lang="nl-BE" sz="3200" dirty="0">
                <a:latin typeface="Calibri" panose="020F0502020204030204" pitchFamily="34" charset="0"/>
              </a:rPr>
              <a:t>van OVSG            </a:t>
            </a:r>
            <a:endParaRPr lang="nl-BE" sz="3200" i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t="34412" r="16139" b="13224"/>
          <a:stretch/>
        </p:blipFill>
        <p:spPr bwMode="auto">
          <a:xfrm>
            <a:off x="179512" y="1484784"/>
            <a:ext cx="9036378" cy="47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voettekst 3"/>
          <p:cNvSpPr txBox="1">
            <a:spLocks/>
          </p:cNvSpPr>
          <p:nvPr/>
        </p:nvSpPr>
        <p:spPr bwMode="auto">
          <a:xfrm>
            <a:off x="651325" y="6279049"/>
            <a:ext cx="8092752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    Voorbeeld: Project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algemene vakken (PAV) – 3</a:t>
            </a:r>
            <a:r>
              <a:rPr kumimoji="0" lang="nl-NL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graad - BSO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37614" y="2276872"/>
            <a:ext cx="7201585" cy="14688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Curriculum op microniveau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4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7139136" cy="868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Calibri" panose="020F0502020204030204" pitchFamily="34" charset="0"/>
              </a:rPr>
              <a:t>Lesdoelen</a:t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828800"/>
            <a:ext cx="6478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BE" sz="2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BE" dirty="0" smtClean="0">
                <a:latin typeface="Calibri" panose="020F0502020204030204" pitchFamily="34" charset="0"/>
                <a:cs typeface="Times New Roman" pitchFamily="18" charset="0"/>
              </a:rPr>
              <a:t>Nu sterk bepaald door leerpakketten (handboeken) met concrete lesdoelen en uitwerking leerstof, media, toetsing, werkvormen (leerkrachthandleiding).</a:t>
            </a: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Leerkracht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bepaalt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uiteindelijk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 de </a:t>
            </a:r>
            <a:r>
              <a:rPr lang="fr-BE" altLang="nl-BE" dirty="0" err="1" smtClean="0">
                <a:latin typeface="Calibri" panose="020F0502020204030204" pitchFamily="34" charset="0"/>
                <a:cs typeface="Times New Roman" pitchFamily="18" charset="0"/>
              </a:rPr>
              <a:t>keuzes</a:t>
            </a:r>
            <a:r>
              <a:rPr lang="fr-BE" altLang="nl-BE" dirty="0" smtClean="0">
                <a:latin typeface="Calibri" panose="020F0502020204030204" pitchFamily="34" charset="0"/>
                <a:cs typeface="Times New Roman" pitchFamily="18" charset="0"/>
              </a:rPr>
              <a:t>. </a:t>
            </a: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608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7283152" cy="129656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BE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Formuleren van lesdoelen d.m.v. taxonomieën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998663"/>
            <a:ext cx="6995120" cy="4525962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Lesdoelen worden </a:t>
            </a:r>
            <a:r>
              <a:rPr lang="nl-NL" b="1" dirty="0" smtClean="0">
                <a:latin typeface="Calibri" panose="020F0502020204030204" pitchFamily="34" charset="0"/>
              </a:rPr>
              <a:t>operationeel</a:t>
            </a:r>
            <a:r>
              <a:rPr lang="nl-NL" dirty="0" smtClean="0">
                <a:latin typeface="Calibri" panose="020F0502020204030204" pitchFamily="34" charset="0"/>
              </a:rPr>
              <a:t> geformuleerd  </a:t>
            </a:r>
          </a:p>
          <a:p>
            <a:endParaRPr lang="nl-NL" dirty="0" smtClean="0">
              <a:latin typeface="Calibri" panose="020F0502020204030204" pitchFamily="34" charset="0"/>
            </a:endParaRPr>
          </a:p>
          <a:p>
            <a:r>
              <a:rPr lang="nl-BE" dirty="0" smtClean="0">
                <a:latin typeface="Calibri" panose="020F0502020204030204" pitchFamily="34" charset="0"/>
              </a:rPr>
              <a:t>Een </a:t>
            </a:r>
            <a:r>
              <a:rPr lang="nl-BE" dirty="0">
                <a:latin typeface="Calibri" panose="020F0502020204030204" pitchFamily="34" charset="0"/>
              </a:rPr>
              <a:t>operationeel leerdoel geeft </a:t>
            </a:r>
            <a:r>
              <a:rPr lang="nl-BE" dirty="0" smtClean="0">
                <a:latin typeface="Calibri" panose="020F0502020204030204" pitchFamily="34" charset="0"/>
              </a:rPr>
              <a:t>aan </a:t>
            </a:r>
            <a:r>
              <a:rPr lang="nl-BE" dirty="0">
                <a:latin typeface="Calibri" panose="020F0502020204030204" pitchFamily="34" charset="0"/>
              </a:rPr>
              <a:t>welk </a:t>
            </a:r>
            <a:r>
              <a:rPr lang="nl-BE" b="1" dirty="0" smtClean="0">
                <a:latin typeface="Calibri" panose="020F0502020204030204" pitchFamily="34" charset="0"/>
              </a:rPr>
              <a:t>concreet observeerbaar gedrag </a:t>
            </a:r>
            <a:r>
              <a:rPr lang="nl-BE" dirty="0" smtClean="0">
                <a:latin typeface="Calibri" panose="020F0502020204030204" pitchFamily="34" charset="0"/>
              </a:rPr>
              <a:t>men verwacht </a:t>
            </a:r>
            <a:r>
              <a:rPr lang="nl-BE" dirty="0">
                <a:latin typeface="Calibri" panose="020F0502020204030204" pitchFamily="34" charset="0"/>
              </a:rPr>
              <a:t>van de lerende </a:t>
            </a:r>
            <a:r>
              <a:rPr lang="nl-BE" dirty="0" smtClean="0">
                <a:latin typeface="Calibri" panose="020F0502020204030204" pitchFamily="34" charset="0"/>
              </a:rPr>
              <a:t>en </a:t>
            </a:r>
            <a:r>
              <a:rPr lang="nl-BE" dirty="0">
                <a:latin typeface="Calibri" panose="020F0502020204030204" pitchFamily="34" charset="0"/>
              </a:rPr>
              <a:t>op </a:t>
            </a:r>
            <a:r>
              <a:rPr lang="nl-BE" dirty="0" smtClean="0">
                <a:latin typeface="Calibri" panose="020F0502020204030204" pitchFamily="34" charset="0"/>
              </a:rPr>
              <a:t>welke </a:t>
            </a:r>
            <a:r>
              <a:rPr lang="nl-BE" b="1" dirty="0" smtClean="0">
                <a:latin typeface="Calibri" panose="020F0502020204030204" pitchFamily="34" charset="0"/>
              </a:rPr>
              <a:t>inhoudscategorie</a:t>
            </a:r>
            <a:r>
              <a:rPr lang="nl-BE" i="1" dirty="0" smtClean="0">
                <a:latin typeface="Calibri" panose="020F0502020204030204" pitchFamily="34" charset="0"/>
              </a:rPr>
              <a:t> </a:t>
            </a:r>
            <a:r>
              <a:rPr lang="nl-BE" dirty="0">
                <a:latin typeface="Calibri" panose="020F0502020204030204" pitchFamily="34" charset="0"/>
              </a:rPr>
              <a:t>dit gedrag </a:t>
            </a:r>
            <a:r>
              <a:rPr lang="nl-BE" dirty="0" smtClean="0">
                <a:latin typeface="Calibri" panose="020F0502020204030204" pitchFamily="34" charset="0"/>
              </a:rPr>
              <a:t>betrekking </a:t>
            </a:r>
            <a:r>
              <a:rPr lang="nl-NL" dirty="0" smtClean="0">
                <a:latin typeface="Calibri" panose="020F0502020204030204" pitchFamily="34" charset="0"/>
              </a:rPr>
              <a:t>heeft</a:t>
            </a:r>
            <a:endParaRPr lang="nl-NL" altLang="nl-BE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err="1" smtClean="0">
                <a:solidFill>
                  <a:schemeClr val="tx1"/>
                </a:solidFill>
                <a:cs typeface="Times New Roman" pitchFamily="18" charset="0"/>
              </a:rPr>
              <a:t>Bloom</a:t>
            </a:r>
            <a:r>
              <a:rPr lang="nl-NL" altLang="nl-BE" dirty="0" smtClean="0">
                <a:solidFill>
                  <a:schemeClr val="tx1"/>
                </a:solidFill>
                <a:cs typeface="Times New Roman" pitchFamily="18" charset="0"/>
              </a:rPr>
              <a:t> - gedragsdimensies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Char char="·"/>
            </a:pPr>
            <a:endParaRPr lang="nl-BE" altLang="nl-B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2" descr="bloom_revised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1773238"/>
            <a:ext cx="89360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kstvak 1"/>
          <p:cNvSpPr txBox="1">
            <a:spLocks noChangeArrowheads="1"/>
          </p:cNvSpPr>
          <p:nvPr/>
        </p:nvSpPr>
        <p:spPr bwMode="auto">
          <a:xfrm>
            <a:off x="827088" y="4508500"/>
            <a:ext cx="1944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1800" dirty="0" err="1" smtClean="0">
                <a:solidFill>
                  <a:srgbClr val="000000"/>
                </a:solidFill>
              </a:rPr>
              <a:t>Bloom</a:t>
            </a:r>
            <a:r>
              <a:rPr lang="nl-NL" altLang="nl-BE" sz="1800" dirty="0" smtClean="0">
                <a:solidFill>
                  <a:srgbClr val="000000"/>
                </a:solidFill>
              </a:rPr>
              <a:t> </a:t>
            </a:r>
            <a:r>
              <a:rPr lang="nl-NL" altLang="nl-BE" sz="1800" dirty="0" err="1">
                <a:solidFill>
                  <a:srgbClr val="000000"/>
                </a:solidFill>
              </a:rPr>
              <a:t>R</a:t>
            </a:r>
            <a:r>
              <a:rPr lang="nl-NL" altLang="nl-BE" sz="1800" dirty="0" err="1" smtClean="0">
                <a:solidFill>
                  <a:srgbClr val="000000"/>
                </a:solidFill>
              </a:rPr>
              <a:t>evised</a:t>
            </a:r>
            <a:endParaRPr lang="nl-NL" altLang="nl-BE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720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Bloom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- gedragsdimensies</a:t>
            </a: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nl-BE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Herinneren:</a:t>
            </a:r>
            <a:r>
              <a:rPr lang="nl-BE" altLang="nl-BE" sz="2800" dirty="0" smtClean="0">
                <a:latin typeface="Calibri" panose="020F0502020204030204" pitchFamily="34" charset="0"/>
                <a:cs typeface="Times New Roman" pitchFamily="18" charset="0"/>
              </a:rPr>
              <a:t> herkennen, uit geheugen ophalen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nl-BE" altLang="nl-BE" sz="2800" i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l-BE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Begrijpen: </a:t>
            </a:r>
            <a:r>
              <a:rPr lang="nl-BE" altLang="nl-BE" sz="2800" dirty="0" smtClean="0">
                <a:latin typeface="Calibri" panose="020F0502020204030204" pitchFamily="34" charset="0"/>
                <a:cs typeface="Times New Roman" pitchFamily="18" charset="0"/>
              </a:rPr>
              <a:t>interpreteren, voorbeelden zoeken, classificeren, samenvatten, afleiden, vergelijken en verklaren.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nl-BE" altLang="nl-BE" sz="2800" i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l-BE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Toepassen : </a:t>
            </a:r>
            <a:r>
              <a:rPr lang="nl-BE" altLang="nl-BE" sz="2800" dirty="0" smtClean="0">
                <a:latin typeface="Calibri" panose="020F0502020204030204" pitchFamily="34" charset="0"/>
                <a:cs typeface="Times New Roman" pitchFamily="18" charset="0"/>
              </a:rPr>
              <a:t>uitvoeren procedures bij gekende taken en gebruiken procedures bij nieuwe taken.</a:t>
            </a:r>
          </a:p>
          <a:p>
            <a:pPr eaLnBrk="1" hangingPunct="1"/>
            <a:endParaRPr lang="nl-BE" altLang="nl-BE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buFont typeface="Symbol" pitchFamily="18" charset="2"/>
              <a:buChar char="·"/>
            </a:pPr>
            <a:endParaRPr lang="nl-NL" altLang="nl-BE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727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Bloom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- gedragsdimensies</a:t>
            </a:r>
            <a:endParaRPr lang="nl-NL" altLang="nl-BE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598224" y="1869116"/>
            <a:ext cx="7283152" cy="4525962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nl-BE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Analyseren: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 complex geheel opsplitsen in samenstellende delen, differentiëren, organiseren en </a:t>
            </a:r>
            <a:r>
              <a:rPr lang="nl-BE" altLang="nl-BE" sz="2400" dirty="0" err="1" smtClean="0">
                <a:latin typeface="Calibri" panose="020F0502020204030204" pitchFamily="34" charset="0"/>
                <a:cs typeface="Times New Roman" pitchFamily="18" charset="0"/>
              </a:rPr>
              <a:t>attribueren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endParaRPr lang="nl-BE" altLang="nl-BE" sz="2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nl-BE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Evalueren: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 controleren, bekritiseren. Interne/externe criteria toepassen, een uitspraak doen en conclusies trekken. 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endParaRPr lang="nl-BE" altLang="nl-BE" sz="2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nl-BE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Creëren: </a:t>
            </a:r>
            <a:r>
              <a:rPr lang="nl-BE" altLang="nl-BE" sz="2400" dirty="0" smtClean="0">
                <a:latin typeface="Calibri" panose="020F0502020204030204" pitchFamily="34" charset="0"/>
                <a:cs typeface="Times New Roman" pitchFamily="18" charset="0"/>
              </a:rPr>
              <a:t>hypothesen genereren, plannen ontwerpen, een product ontwikkelen.</a:t>
            </a:r>
          </a:p>
          <a:p>
            <a:pPr eaLnBrk="1" hangingPunct="1">
              <a:buFont typeface="Symbol" pitchFamily="18" charset="2"/>
              <a:buChar char="·"/>
            </a:pPr>
            <a:endParaRPr lang="nl-NL" altLang="nl-BE" sz="28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297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955160" cy="864096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Even herhalen….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575376" cy="462379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l-NL" altLang="nl-BE" dirty="0" smtClean="0">
                <a:latin typeface="Calibri" panose="020F0502020204030204" pitchFamily="34" charset="0"/>
                <a:cs typeface="Times New Roman" pitchFamily="18" charset="0"/>
              </a:rPr>
              <a:t> 	</a:t>
            </a:r>
            <a:r>
              <a:rPr lang="nl-NL" altLang="nl-BE" sz="2800" dirty="0" smtClean="0">
                <a:latin typeface="Calibri" panose="020F0502020204030204" pitchFamily="34" charset="0"/>
                <a:cs typeface="Times New Roman" pitchFamily="18" charset="0"/>
              </a:rPr>
              <a:t>Curriculum : "</a:t>
            </a:r>
            <a:r>
              <a:rPr lang="nl-NL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… in essentie een plan ter ondersteuning van het leren. Het bestaat uit </a:t>
            </a:r>
            <a:r>
              <a:rPr lang="nl-NL" altLang="nl-BE" sz="2800" b="1" i="1" dirty="0" smtClean="0">
                <a:latin typeface="Calibri" panose="020F0502020204030204" pitchFamily="34" charset="0"/>
                <a:cs typeface="Times New Roman" pitchFamily="18" charset="0"/>
              </a:rPr>
              <a:t>doelen</a:t>
            </a:r>
            <a:r>
              <a:rPr lang="nl-NL" altLang="nl-BE" sz="2800" i="1" dirty="0" smtClean="0">
                <a:latin typeface="Calibri" panose="020F0502020204030204" pitchFamily="34" charset="0"/>
                <a:cs typeface="Times New Roman" pitchFamily="18" charset="0"/>
              </a:rPr>
              <a:t> om het leren te richten….; het resultaat van drie soorten beslissingen: </a:t>
            </a:r>
          </a:p>
          <a:p>
            <a:pPr marL="914400" lvl="1" indent="-514350">
              <a:buFontTx/>
              <a:buAutoNum type="arabicParenBoth"/>
            </a:pPr>
            <a:r>
              <a:rPr lang="nl-NL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selectie en ordening van inhouden, </a:t>
            </a:r>
          </a:p>
          <a:p>
            <a:pPr marL="914400" lvl="1" indent="-514350">
              <a:buFontTx/>
              <a:buAutoNum type="arabicParenBoth"/>
            </a:pPr>
            <a:r>
              <a:rPr lang="nl-NL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keuze van leerervaringen die men wil uitlokken zodat de inhouden gepast worden gemanipuleerd, </a:t>
            </a:r>
          </a:p>
          <a:p>
            <a:pPr marL="914400" lvl="1" indent="-514350">
              <a:buFontTx/>
              <a:buAutoNum type="arabicParenBoth"/>
            </a:pPr>
            <a:r>
              <a:rPr lang="nl-NL" altLang="nl-BE" sz="2400" i="1" dirty="0" smtClean="0">
                <a:latin typeface="Calibri" panose="020F0502020204030204" pitchFamily="34" charset="0"/>
                <a:cs typeface="Times New Roman" pitchFamily="18" charset="0"/>
              </a:rPr>
              <a:t>een planning met daarin de optimale leercondities. </a:t>
            </a:r>
            <a:r>
              <a:rPr lang="nl-NL" altLang="nl-BE" sz="2400" dirty="0" smtClean="0">
                <a:latin typeface="Calibri" panose="020F0502020204030204" pitchFamily="34" charset="0"/>
                <a:cs typeface="Times New Roman" pitchFamily="18" charset="0"/>
              </a:rPr>
              <a:t>" </a:t>
            </a:r>
          </a:p>
          <a:p>
            <a:pPr marL="3086100" lvl="7" indent="0">
              <a:buNone/>
            </a:pPr>
            <a:endParaRPr lang="nl-NL" altLang="nl-BE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086100" lvl="7" indent="0">
              <a:buNone/>
            </a:pPr>
            <a:r>
              <a:rPr lang="nl-NL" altLang="nl-BE" sz="1800" dirty="0" smtClean="0">
                <a:latin typeface="Calibri" panose="020F0502020204030204" pitchFamily="34" charset="0"/>
                <a:cs typeface="Times New Roman" pitchFamily="18" charset="0"/>
              </a:rPr>
              <a:t>				(</a:t>
            </a:r>
            <a:r>
              <a:rPr lang="nl-NL" altLang="nl-BE" sz="1800" dirty="0" err="1" smtClean="0">
                <a:latin typeface="Calibri" panose="020F0502020204030204" pitchFamily="34" charset="0"/>
                <a:cs typeface="Times New Roman" pitchFamily="18" charset="0"/>
              </a:rPr>
              <a:t>Taba</a:t>
            </a:r>
            <a:r>
              <a:rPr lang="nl-NL" altLang="nl-BE" sz="1800" dirty="0" smtClean="0">
                <a:latin typeface="Calibri" panose="020F0502020204030204" pitchFamily="34" charset="0"/>
                <a:cs typeface="Times New Roman" pitchFamily="18" charset="0"/>
              </a:rPr>
              <a:t>, 1962)</a:t>
            </a:r>
          </a:p>
        </p:txBody>
      </p:sp>
    </p:spTree>
    <p:extLst>
      <p:ext uri="{BB962C8B-B14F-4D97-AF65-F5344CB8AC3E}">
        <p14:creationId xmlns:p14="http://schemas.microsoft.com/office/powerpoint/2010/main" val="311725326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2" name="Picture 4" descr="http://lh6.ggpht.com/-cuX5IWghkNU/TnOVf4yXbQI/AAAAAAAACRc/FJwrtFoDy_I/blooms%252520taxonmy%252520for%252520ipads%25255B2%2525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0120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8679"/>
            <a:ext cx="7355160" cy="783233"/>
          </a:xfrm>
        </p:spPr>
        <p:txBody>
          <a:bodyPr/>
          <a:lstStyle/>
          <a:p>
            <a:pPr eaLnBrk="1" hangingPunct="1"/>
            <a:r>
              <a:rPr lang="nl-NL" altLang="nl-BE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Bloom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nl-NL" altLang="nl-BE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– inhoudsdimensies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609600" indent="-609600" eaLnBrk="1" hangingPunct="1">
              <a:buFont typeface="Symbol" pitchFamily="18" charset="2"/>
              <a:buAutoNum type="arabicPeriod"/>
            </a:pPr>
            <a:endParaRPr lang="nl-BE" altLang="nl-B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4" descr="bloom_revised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12875"/>
            <a:ext cx="886618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9564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nl-NL" altLang="nl-BE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        Formuleren </a:t>
            </a:r>
            <a:r>
              <a:rPr lang="nl-NL" altLang="nl-BE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van lesdoelen d.m.v. taxonomieën</a:t>
            </a:r>
            <a:endParaRPr lang="nl-NL" altLang="nl-BE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l-NL" altLang="nl-BE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BE" dirty="0" smtClean="0">
                <a:latin typeface="+mj-lt"/>
                <a:cs typeface="Times New Roman" pitchFamily="18" charset="0"/>
              </a:rPr>
              <a:t>		Voorbeeld lesdoel Nederlands: </a:t>
            </a:r>
          </a:p>
          <a:p>
            <a:pPr eaLnBrk="1" hangingPunct="1">
              <a:lnSpc>
                <a:spcPct val="90000"/>
              </a:lnSpc>
            </a:pPr>
            <a:endParaRPr lang="nl-BE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i="1" dirty="0" smtClean="0"/>
              <a:t>		De </a:t>
            </a:r>
            <a:r>
              <a:rPr lang="nl-BE" i="1" dirty="0"/>
              <a:t>lln. </a:t>
            </a:r>
            <a:r>
              <a:rPr lang="nl-BE" i="1" u="heavy" dirty="0" smtClean="0">
                <a:uFill>
                  <a:solidFill>
                    <a:srgbClr val="FF0000"/>
                  </a:solidFill>
                </a:uFill>
              </a:rPr>
              <a:t>schrijven</a:t>
            </a:r>
            <a:r>
              <a:rPr lang="nl-BE" i="1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nl-BE" i="1" u="heavy" dirty="0" smtClean="0">
                <a:uFill>
                  <a:solidFill>
                    <a:srgbClr val="92D050"/>
                  </a:solidFill>
                </a:uFill>
              </a:rPr>
              <a:t>een sonnet over een zelfgekozen onderwerp</a:t>
            </a:r>
            <a:r>
              <a:rPr lang="nl-BE" i="1" dirty="0" smtClean="0">
                <a:uFill>
                  <a:solidFill>
                    <a:srgbClr val="FF0000"/>
                  </a:solidFill>
                </a:uFill>
              </a:rPr>
              <a:t>.</a:t>
            </a:r>
            <a:r>
              <a:rPr lang="nl-BE" i="1" dirty="0"/>
              <a:t>	</a:t>
            </a:r>
            <a:endParaRPr lang="nl-BE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BE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nl-NL" altLang="nl-BE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altLang="nl-BE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Gedragsdimensie = creëren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nl-NL" altLang="nl-BE" sz="2000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Inhoudsdimensie = conceptuele kennis</a:t>
            </a:r>
          </a:p>
        </p:txBody>
      </p:sp>
    </p:spTree>
    <p:extLst>
      <p:ext uri="{BB962C8B-B14F-4D97-AF65-F5344CB8AC3E}">
        <p14:creationId xmlns:p14="http://schemas.microsoft.com/office/powerpoint/2010/main" val="2831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5168" y="476672"/>
            <a:ext cx="7488832" cy="1152128"/>
          </a:xfrm>
        </p:spPr>
        <p:txBody>
          <a:bodyPr/>
          <a:lstStyle/>
          <a:p>
            <a:r>
              <a:rPr lang="nl-BE" u="sng" dirty="0" smtClean="0">
                <a:latin typeface="Calibri" panose="020F0502020204030204" pitchFamily="34" charset="0"/>
              </a:rPr>
              <a:t>Samen</a:t>
            </a:r>
            <a:r>
              <a:rPr lang="nl-BE" dirty="0" smtClean="0">
                <a:latin typeface="Calibri" panose="020F0502020204030204" pitchFamily="34" charset="0"/>
              </a:rPr>
              <a:t> aan de slag…		</a:t>
            </a:r>
            <a:r>
              <a:rPr lang="nl-BE" dirty="0">
                <a:latin typeface="Calibri" panose="020F0502020204030204" pitchFamily="34" charset="0"/>
              </a:rPr>
              <a:t>Deel </a:t>
            </a:r>
            <a:r>
              <a:rPr lang="nl-BE" dirty="0" smtClean="0">
                <a:latin typeface="Calibri" panose="020F0502020204030204" pitchFamily="34" charset="0"/>
              </a:rPr>
              <a:t>1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28800"/>
            <a:ext cx="7632848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 We bekijken samen volgend lesfragment: </a:t>
            </a:r>
          </a:p>
          <a:p>
            <a:pPr marL="400050" lvl="1" indent="0">
              <a:buNone/>
            </a:pPr>
            <a:r>
              <a:rPr lang="nl-BE" sz="2200" dirty="0" smtClean="0">
                <a:latin typeface="Calibri" panose="020F0502020204030204" pitchFamily="34" charset="0"/>
                <a:hlinkClick r:id="rId2"/>
              </a:rPr>
              <a:t>TV Klasse Meesterlijk - Creatief in de les Nederlands</a:t>
            </a:r>
            <a:r>
              <a:rPr lang="nl-BE" sz="2200" dirty="0" smtClean="0">
                <a:latin typeface="Calibri" panose="020F0502020204030204" pitchFamily="34" charset="0"/>
              </a:rPr>
              <a:t> (3</a:t>
            </a:r>
            <a:r>
              <a:rPr lang="nl-BE" sz="2200" baseline="30000" dirty="0" smtClean="0">
                <a:latin typeface="Calibri" panose="020F0502020204030204" pitchFamily="34" charset="0"/>
              </a:rPr>
              <a:t>de</a:t>
            </a:r>
            <a:r>
              <a:rPr lang="nl-BE" sz="2200" dirty="0" smtClean="0">
                <a:latin typeface="Calibri" panose="020F0502020204030204" pitchFamily="34" charset="0"/>
              </a:rPr>
              <a:t> graad KSO)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We zoeken een eindterm  </a:t>
            </a:r>
            <a:r>
              <a:rPr lang="nl-BE" sz="2200" dirty="0">
                <a:latin typeface="Calibri" panose="020F0502020204030204" pitchFamily="34" charset="0"/>
              </a:rPr>
              <a:t>die in het lesfragment nagestreefd </a:t>
            </a:r>
            <a:r>
              <a:rPr lang="nl-BE" sz="2200" dirty="0" smtClean="0">
                <a:latin typeface="Calibri" panose="020F0502020204030204" pitchFamily="34" charset="0"/>
              </a:rPr>
              <a:t>wordt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We zoeken een leerplandoel dat in het lesfragment nagestreefd wordt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>
                <a:latin typeface="Calibri" panose="020F0502020204030204" pitchFamily="34" charset="0"/>
              </a:rPr>
              <a:t>We concretiseren  het leerplandoel tot vakgebonden lesdoelen van een hoog niveau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Houd </a:t>
            </a:r>
            <a:r>
              <a:rPr lang="nl-BE" sz="2200" dirty="0">
                <a:latin typeface="Calibri" panose="020F0502020204030204" pitchFamily="34" charset="0"/>
              </a:rPr>
              <a:t>rekening met de taxonomie van   </a:t>
            </a:r>
            <a:r>
              <a:rPr lang="nl-BE" sz="2200" dirty="0" smtClean="0">
                <a:latin typeface="Calibri" panose="020F0502020204030204" pitchFamily="34" charset="0"/>
              </a:rPr>
              <a:t>Bloom                          (</a:t>
            </a:r>
            <a:r>
              <a:rPr lang="nl-BE" sz="2200" dirty="0">
                <a:latin typeface="Calibri" panose="020F0502020204030204" pitchFamily="34" charset="0"/>
              </a:rPr>
              <a:t>zie checklist in pakket leermateriaal)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200" dirty="0" smtClean="0">
                <a:latin typeface="Calibri" panose="020F0502020204030204" pitchFamily="34" charset="0"/>
              </a:rPr>
              <a:t>Vervolgens </a:t>
            </a:r>
            <a:r>
              <a:rPr lang="nl-BE" sz="2200" dirty="0">
                <a:latin typeface="Calibri" panose="020F0502020204030204" pitchFamily="34" charset="0"/>
              </a:rPr>
              <a:t>zoeken we een VOET die  in het lesfragment nagestreefd werd</a:t>
            </a:r>
          </a:p>
          <a:p>
            <a:pPr marL="457200" indent="-457200">
              <a:buFont typeface="Wingdings" pitchFamily="2" charset="2"/>
              <a:buChar char="Ø"/>
            </a:pPr>
            <a:endParaRPr lang="nl-NL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nl-BE" sz="2800" dirty="0" smtClean="0">
              <a:latin typeface="Calibri" panose="020F0502020204030204" pitchFamily="34" charset="0"/>
            </a:endParaRPr>
          </a:p>
          <a:p>
            <a:pPr marL="0" indent="0"/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835696" y="2060848"/>
            <a:ext cx="6591985" cy="4600128"/>
          </a:xfrm>
        </p:spPr>
        <p:txBody>
          <a:bodyPr>
            <a:normAutofit/>
          </a:bodyPr>
          <a:lstStyle/>
          <a:p>
            <a:r>
              <a:rPr lang="nl-BE" sz="2800" dirty="0" smtClean="0">
                <a:latin typeface="Calibri" panose="020F0502020204030204" pitchFamily="34" charset="0"/>
              </a:rPr>
              <a:t>Lukt eduroam niet? </a:t>
            </a:r>
          </a:p>
          <a:p>
            <a:endParaRPr lang="nl-BE" sz="2800" dirty="0" smtClean="0">
              <a:latin typeface="Calibri" panose="020F0502020204030204" pitchFamily="34" charset="0"/>
            </a:endParaRPr>
          </a:p>
          <a:p>
            <a:r>
              <a:rPr lang="nl-BE" sz="2800" dirty="0" err="1" smtClean="0">
                <a:latin typeface="Calibri" panose="020F0502020204030204" pitchFamily="34" charset="0"/>
              </a:rPr>
              <a:t>UGent</a:t>
            </a:r>
            <a:r>
              <a:rPr lang="nl-BE" sz="2800" dirty="0" smtClean="0">
                <a:latin typeface="Calibri" panose="020F0502020204030204" pitchFamily="34" charset="0"/>
              </a:rPr>
              <a:t> </a:t>
            </a:r>
            <a:r>
              <a:rPr lang="nl-BE" sz="2800" dirty="0" err="1">
                <a:latin typeface="Calibri" panose="020F0502020204030204" pitchFamily="34" charset="0"/>
              </a:rPr>
              <a:t>g</a:t>
            </a:r>
            <a:r>
              <a:rPr lang="nl-BE" sz="2800" dirty="0" err="1" smtClean="0">
                <a:latin typeface="Calibri" panose="020F0502020204030204" pitchFamily="34" charset="0"/>
              </a:rPr>
              <a:t>uestaccount</a:t>
            </a:r>
            <a:r>
              <a:rPr lang="nl-BE" sz="2800" dirty="0" smtClean="0">
                <a:latin typeface="Calibri" panose="020F0502020204030204" pitchFamily="34" charset="0"/>
              </a:rPr>
              <a:t> voor vandaag:</a:t>
            </a:r>
          </a:p>
          <a:p>
            <a:r>
              <a:rPr lang="nl-BE" sz="2800" dirty="0" smtClean="0">
                <a:latin typeface="Calibri" panose="020F0502020204030204" pitchFamily="34" charset="0"/>
              </a:rPr>
              <a:t>Gebruikersnaam:  </a:t>
            </a:r>
            <a:r>
              <a:rPr lang="nl-BE" sz="2800" b="1" dirty="0" smtClean="0">
                <a:latin typeface="Calibri" panose="020F0502020204030204" pitchFamily="34" charset="0"/>
              </a:rPr>
              <a:t>guestSlo1</a:t>
            </a:r>
          </a:p>
          <a:p>
            <a:r>
              <a:rPr lang="nl-BE" sz="2800" dirty="0" smtClean="0">
                <a:latin typeface="Calibri" panose="020F0502020204030204" pitchFamily="34" charset="0"/>
              </a:rPr>
              <a:t>Wachtwoord: </a:t>
            </a:r>
            <a:r>
              <a:rPr lang="nl-BE" sz="2800" b="1" dirty="0" smtClean="0">
                <a:latin typeface="Calibri" panose="020F0502020204030204" pitchFamily="34" charset="0"/>
              </a:rPr>
              <a:t>TuT8bnik</a:t>
            </a:r>
          </a:p>
          <a:p>
            <a:endParaRPr lang="nl-BE" sz="2800" b="1" dirty="0" smtClean="0">
              <a:latin typeface="Calibri" panose="020F0502020204030204" pitchFamily="34" charset="0"/>
            </a:endParaRPr>
          </a:p>
          <a:p>
            <a:endParaRPr lang="nl-BE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1280890"/>
          </a:xfrm>
        </p:spPr>
        <p:txBody>
          <a:bodyPr>
            <a:normAutofit/>
          </a:bodyPr>
          <a:lstStyle/>
          <a:p>
            <a:r>
              <a:rPr lang="nl-BE" sz="3200" dirty="0" smtClean="0"/>
              <a:t>Zelfstandig aan de slag         </a:t>
            </a:r>
            <a:r>
              <a:rPr lang="nl-BE" sz="3200" dirty="0" smtClean="0">
                <a:latin typeface="Calibri" panose="020F0502020204030204" pitchFamily="34" charset="0"/>
              </a:rPr>
              <a:t>Deel </a:t>
            </a:r>
            <a:r>
              <a:rPr lang="nl-BE" sz="3200" dirty="0">
                <a:latin typeface="Calibri" panose="020F0502020204030204" pitchFamily="34" charset="0"/>
              </a:rPr>
              <a:t>2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Keuze uit 4 onderwerpen</a:t>
            </a:r>
          </a:p>
          <a:p>
            <a:endParaRPr lang="nl-BE" dirty="0" smtClean="0"/>
          </a:p>
          <a:p>
            <a:r>
              <a:rPr lang="nl-BE" b="1" dirty="0"/>
              <a:t>ASO – Moderne vreemde talen – Frans – </a:t>
            </a:r>
            <a:r>
              <a:rPr lang="nl-BE" b="1" dirty="0" smtClean="0"/>
              <a:t>Engels / mondelinge interactie</a:t>
            </a:r>
          </a:p>
          <a:p>
            <a:r>
              <a:rPr lang="nl-BE" b="1" dirty="0"/>
              <a:t>TSO – Moderne vreemde talen – Frans – </a:t>
            </a:r>
            <a:r>
              <a:rPr lang="nl-BE" b="1" dirty="0" smtClean="0"/>
              <a:t>Engels / lezen</a:t>
            </a:r>
          </a:p>
          <a:p>
            <a:r>
              <a:rPr lang="nl-BE" b="1" dirty="0"/>
              <a:t>ASO – </a:t>
            </a:r>
            <a:r>
              <a:rPr lang="nl-BE" b="1" dirty="0" smtClean="0"/>
              <a:t>Nederlands /taalbeschouwing</a:t>
            </a:r>
          </a:p>
          <a:p>
            <a:r>
              <a:rPr lang="nl-BE" b="1" dirty="0"/>
              <a:t>ASO - Niet-confessionele zedenleer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474791"/>
            <a:ext cx="8712968" cy="1152128"/>
          </a:xfrm>
        </p:spPr>
        <p:txBody>
          <a:bodyPr>
            <a:normAutofit/>
          </a:bodyPr>
          <a:lstStyle/>
          <a:p>
            <a:pPr algn="l"/>
            <a:r>
              <a:rPr lang="nl-BE" sz="3200" u="sng" dirty="0" smtClean="0">
                <a:latin typeface="Calibri" panose="020F0502020204030204" pitchFamily="34" charset="0"/>
              </a:rPr>
              <a:t>Zelfstandig</a:t>
            </a:r>
            <a:r>
              <a:rPr lang="nl-BE" sz="3200" dirty="0" smtClean="0">
                <a:latin typeface="Calibri" panose="020F0502020204030204" pitchFamily="34" charset="0"/>
              </a:rPr>
              <a:t> aan de slag…	   Deel 2</a:t>
            </a:r>
            <a:endParaRPr lang="nl-BE" sz="32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7776864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400" dirty="0">
                <a:latin typeface="Calibri" panose="020F0502020204030204" pitchFamily="34" charset="0"/>
              </a:rPr>
              <a:t>Werk </a:t>
            </a:r>
            <a:r>
              <a:rPr lang="nl-BE" sz="2400" dirty="0" smtClean="0">
                <a:latin typeface="Calibri" panose="020F0502020204030204" pitchFamily="34" charset="0"/>
              </a:rPr>
              <a:t>per 3 met mensen uit dezelfde opleiding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Je kiest één van de 3  eindtermen of leerplandoel (NC Zedenleer)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Zoek een overeenstemmend leerplandoel </a:t>
            </a:r>
          </a:p>
          <a:p>
            <a:pPr lvl="1" indent="-342900"/>
            <a:r>
              <a:rPr lang="nl-BE" sz="2400" dirty="0" smtClean="0">
                <a:latin typeface="Calibri" panose="020F0502020204030204" pitchFamily="34" charset="0"/>
              </a:rPr>
              <a:t>Kies zelf het net of de koepel</a:t>
            </a:r>
          </a:p>
          <a:p>
            <a:pPr lvl="1" indent="-342900"/>
            <a:endParaRPr lang="nl-BE" sz="2400" dirty="0" smtClean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Concretiseer  </a:t>
            </a:r>
            <a:r>
              <a:rPr lang="nl-BE" sz="2400" dirty="0">
                <a:latin typeface="Calibri" panose="020F0502020204030204" pitchFamily="34" charset="0"/>
              </a:rPr>
              <a:t>het leerplandoel tot een </a:t>
            </a:r>
            <a:r>
              <a:rPr lang="nl-BE" sz="2400" dirty="0" smtClean="0">
                <a:latin typeface="Calibri" panose="020F0502020204030204" pitchFamily="34" charset="0"/>
              </a:rPr>
              <a:t>5-tal </a:t>
            </a:r>
            <a:r>
              <a:rPr lang="nl-BE" sz="2400" dirty="0">
                <a:latin typeface="Calibri" panose="020F0502020204030204" pitchFamily="34" charset="0"/>
              </a:rPr>
              <a:t>lesdoelen</a:t>
            </a:r>
          </a:p>
          <a:p>
            <a:pPr lvl="1" indent="-342900"/>
            <a:r>
              <a:rPr lang="nl-BE" sz="2400" dirty="0">
                <a:latin typeface="Calibri" panose="020F0502020204030204" pitchFamily="34" charset="0"/>
              </a:rPr>
              <a:t>Houd rekening met de taxonomie van Bloom </a:t>
            </a:r>
          </a:p>
          <a:p>
            <a:pPr lvl="1" indent="-342900"/>
            <a:r>
              <a:rPr lang="nl-BE" sz="2400" dirty="0">
                <a:latin typeface="Calibri" panose="020F0502020204030204" pitchFamily="34" charset="0"/>
              </a:rPr>
              <a:t>Zorg ook voor lesdoelen van een hoog </a:t>
            </a:r>
            <a:r>
              <a:rPr lang="nl-BE" sz="2400" dirty="0" smtClean="0">
                <a:latin typeface="Calibri" panose="020F0502020204030204" pitchFamily="34" charset="0"/>
              </a:rPr>
              <a:t>niveau</a:t>
            </a:r>
          </a:p>
          <a:p>
            <a:pPr lvl="1" indent="-342900"/>
            <a:endParaRPr lang="nl-BE" sz="2400" dirty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Je </a:t>
            </a:r>
            <a:r>
              <a:rPr lang="nl-BE" sz="2400" dirty="0">
                <a:latin typeface="Calibri" panose="020F0502020204030204" pitchFamily="34" charset="0"/>
              </a:rPr>
              <a:t>gaat na welke </a:t>
            </a:r>
            <a:r>
              <a:rPr lang="nl-BE" sz="2400" dirty="0" smtClean="0">
                <a:latin typeface="Calibri" panose="020F0502020204030204" pitchFamily="34" charset="0"/>
              </a:rPr>
              <a:t>VOET(en) </a:t>
            </a:r>
            <a:r>
              <a:rPr lang="nl-BE" sz="2400" dirty="0">
                <a:latin typeface="Calibri" panose="020F0502020204030204" pitchFamily="34" charset="0"/>
              </a:rPr>
              <a:t>nagestreefd kunnen </a:t>
            </a:r>
            <a:r>
              <a:rPr lang="nl-BE" sz="2400" dirty="0" smtClean="0">
                <a:latin typeface="Calibri" panose="020F0502020204030204" pitchFamily="34" charset="0"/>
              </a:rPr>
              <a:t>worden</a:t>
            </a:r>
          </a:p>
          <a:p>
            <a:pPr>
              <a:buFont typeface="+mj-lt"/>
              <a:buAutoNum type="arabicPeriod"/>
            </a:pPr>
            <a:r>
              <a:rPr lang="nl-BE" sz="2400" dirty="0" smtClean="0">
                <a:latin typeface="Calibri" panose="020F0502020204030204" pitchFamily="34" charset="0"/>
              </a:rPr>
              <a:t>Klaar?  Overleg en geef feedback aan een andere groep</a:t>
            </a:r>
          </a:p>
          <a:p>
            <a:pPr marL="0" indent="0">
              <a:buNone/>
            </a:pPr>
            <a:r>
              <a:rPr lang="nl-BE" sz="2400" dirty="0" smtClean="0">
                <a:latin typeface="Calibri" panose="020F0502020204030204" pitchFamily="34" charset="0"/>
              </a:rPr>
              <a:t> 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nl-BE" sz="28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nl-BE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800" dirty="0" smtClean="0">
                <a:latin typeface="Calibri" panose="020F0502020204030204" pitchFamily="34" charset="0"/>
              </a:rPr>
              <a:t>Praktijkopdracht</a:t>
            </a:r>
            <a:br>
              <a:rPr lang="nl-BE" sz="4800" dirty="0" smtClean="0">
                <a:latin typeface="Calibri" panose="020F0502020204030204" pitchFamily="34" charset="0"/>
              </a:rPr>
            </a:br>
            <a:endParaRPr lang="nl-BE" sz="48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</a:rPr>
              <a:t>zie </a:t>
            </a:r>
            <a:r>
              <a:rPr lang="nl-BE" dirty="0">
                <a:latin typeface="Calibri" panose="020F0502020204030204" pitchFamily="34" charset="0"/>
                <a:hlinkClick r:id="rId3"/>
              </a:rPr>
              <a:t>website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84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6250" r="54532" b="39861"/>
          <a:stretch/>
        </p:blipFill>
        <p:spPr bwMode="auto">
          <a:xfrm>
            <a:off x="107504" y="157683"/>
            <a:ext cx="9075114" cy="670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47048" r="54362" b="8557"/>
          <a:stretch/>
        </p:blipFill>
        <p:spPr bwMode="auto">
          <a:xfrm>
            <a:off x="179512" y="191082"/>
            <a:ext cx="8939730" cy="666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Even herhalen….</a:t>
            </a:r>
            <a:endParaRPr lang="nl-BE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363074"/>
              </p:ext>
            </p:extLst>
          </p:nvPr>
        </p:nvGraphicFramePr>
        <p:xfrm>
          <a:off x="1943100" y="1628800"/>
          <a:ext cx="65913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16F50-3B08-44AC-AE52-3D73F775C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48535-68D5-4010-9FAA-D3FDD8CD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73CA6-C76D-4538-ABB3-84D612FA2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41691-A841-4243-9FCB-9C6982D0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BE24A-41C4-4F45-BBA7-525B53F2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058CD-38C7-48E6-8318-DA417CC11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376B8-F47B-4914-ADE1-D26700F21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3610" r="12421" b="40279"/>
          <a:stretch/>
        </p:blipFill>
        <p:spPr bwMode="auto">
          <a:xfrm>
            <a:off x="-10270" y="1150302"/>
            <a:ext cx="9154269" cy="57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59352" cy="1011560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Praktijkopdracht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719392" cy="4896544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</a:rPr>
              <a:t>De opdracht bestaat uit de volgende onderdelen:</a:t>
            </a:r>
          </a:p>
          <a:p>
            <a:pPr>
              <a:buFont typeface="Arial" pitchFamily="34" charset="0"/>
              <a:buChar char="•"/>
            </a:pPr>
            <a:endParaRPr lang="nl-BE" dirty="0" smtClean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Voorblad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1 Eindterm (indien geen eindtermen beschikbaar, ga rechtstreeks naar leerplandoel)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1 Leerplandoel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5 Lesdoelen + typering volgens taxonomie van Bloom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1 VOET (context-eindterm-gemeenschappelijke stam)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Scenario van uw aanpak met: beschrijving leerkracht- en leerlinggedrag + motivering van aanpak + bewijs dat de VOET nagestreefd wordt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000" dirty="0">
                <a:latin typeface="Calibri" panose="020F0502020204030204" pitchFamily="34" charset="0"/>
              </a:rPr>
              <a:t>Bijlagen met lesmateriaal en gebruikte bronnen</a:t>
            </a:r>
          </a:p>
          <a:p>
            <a:pPr lvl="2">
              <a:buFont typeface="+mj-lt"/>
              <a:buAutoNum type="arabicPeriod"/>
            </a:pPr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011560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Praktijkopdracht: evaluatiecriteria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12776"/>
            <a:ext cx="7647384" cy="489654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endParaRPr lang="nl-BE" sz="2400" dirty="0" smtClean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 smtClean="0">
                <a:latin typeface="Calibri" panose="020F0502020204030204" pitchFamily="34" charset="0"/>
              </a:rPr>
              <a:t>Doelen </a:t>
            </a:r>
            <a:r>
              <a:rPr lang="nl-BE" sz="2400" dirty="0">
                <a:latin typeface="Calibri" panose="020F0502020204030204" pitchFamily="34" charset="0"/>
              </a:rPr>
              <a:t>aanwezig op 3 aggregatieniveaus: eindterm/VOET - leerplan - lesdoelen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Logische samenhang tussen eindterm, leerplandoel en lesdoelen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Typering van de lesdoelen volgens de taxonomie van Bloom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Hoge gedragsniveaus komen aan bod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Logische samenhang tussen lesdoel en gekozen aanpak (werkvorm)</a:t>
            </a:r>
          </a:p>
          <a:p>
            <a:pPr marL="914400" lvl="2" indent="0">
              <a:buNone/>
            </a:pPr>
            <a:endParaRPr lang="nl-B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412776"/>
            <a:ext cx="7719392" cy="489654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endParaRPr lang="nl-BE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Opbouw van scenario geeft garanties om vooropgestelde doelen te bereiken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 smtClean="0">
                <a:latin typeface="Calibri" panose="020F0502020204030204" pitchFamily="34" charset="0"/>
              </a:rPr>
              <a:t>In </a:t>
            </a:r>
            <a:r>
              <a:rPr lang="nl-BE" sz="2400" dirty="0">
                <a:latin typeface="Calibri" panose="020F0502020204030204" pitchFamily="34" charset="0"/>
              </a:rPr>
              <a:t>het scenario wordt per lesdoel zowel het gedrag van de leerlingen als het gedrag van de leerkracht concreet beschreven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In het scenario wordt per lesdoel de keuze voor de gekozen aanpak gemotiveerd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nl-BE" sz="2400" dirty="0">
                <a:latin typeface="Calibri" panose="020F0502020204030204" pitchFamily="34" charset="0"/>
              </a:rPr>
              <a:t>Het scenario beschrijft concreet de manier waarop de VOET nagestreefd wordt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nl-BE" sz="2400" dirty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nl-BE" dirty="0" smtClean="0"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011560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Praktijkopdracht: evaluatiecriteria</a:t>
            </a: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151440" cy="864096"/>
          </a:xfrm>
        </p:spPr>
        <p:txBody>
          <a:bodyPr/>
          <a:lstStyle/>
          <a:p>
            <a:pPr algn="l"/>
            <a:r>
              <a:rPr lang="nl-BE" dirty="0" smtClean="0">
                <a:latin typeface="Calibri" panose="020F0502020204030204" pitchFamily="34" charset="0"/>
              </a:rPr>
              <a:t>Checklist</a:t>
            </a: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9584" r="28359" b="7778"/>
          <a:stretch/>
        </p:blipFill>
        <p:spPr bwMode="auto">
          <a:xfrm>
            <a:off x="2643798" y="0"/>
            <a:ext cx="6516216" cy="722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7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37614" y="2276872"/>
            <a:ext cx="7201585" cy="14688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Curriculum op macroniveau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1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155191" cy="1280890"/>
          </a:xfrm>
        </p:spPr>
        <p:txBody>
          <a:bodyPr>
            <a:normAutofit/>
          </a:bodyPr>
          <a:lstStyle/>
          <a:p>
            <a:r>
              <a:rPr lang="nl-BE" sz="3200" dirty="0" smtClean="0">
                <a:latin typeface="Calibri" panose="020F0502020204030204" pitchFamily="34" charset="0"/>
              </a:rPr>
              <a:t>Eindtermen en ontwikkelingsdoelen</a:t>
            </a:r>
            <a:endParaRPr lang="nl-BE" sz="3200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>
                <a:latin typeface="Calibri" panose="020F0502020204030204" pitchFamily="34" charset="0"/>
              </a:rPr>
              <a:t>"Ontwikkelingsdoelen en eindtermen zijn </a:t>
            </a:r>
            <a:r>
              <a:rPr lang="nl-BE" sz="2400" b="1" dirty="0">
                <a:latin typeface="Calibri" panose="020F0502020204030204" pitchFamily="34" charset="0"/>
              </a:rPr>
              <a:t>minimumdoelen</a:t>
            </a:r>
            <a:r>
              <a:rPr lang="nl-BE" sz="2400" dirty="0">
                <a:latin typeface="Calibri" panose="020F0502020204030204" pitchFamily="34" charset="0"/>
              </a:rPr>
              <a:t> op het vlak van kennis, inzicht, vaardigheden en attitudes die de maatschappij via het Vlaams Parlement absoluut noodzakelijk acht voor het onderwijs van vandaag." </a:t>
            </a:r>
            <a:r>
              <a:rPr lang="nl-BE" dirty="0">
                <a:latin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</a:rPr>
            </a:br>
            <a:endParaRPr lang="nl-B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</a:rPr>
              <a:t>		(</a:t>
            </a:r>
            <a:r>
              <a:rPr lang="nl-BE" dirty="0">
                <a:latin typeface="Calibri" panose="020F0502020204030204" pitchFamily="34" charset="0"/>
              </a:rPr>
              <a:t>Ministerie van de Vlaamse Gemeenschap, 1998, p.6). </a:t>
            </a:r>
          </a:p>
          <a:p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200" cy="128089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Verdeling</a:t>
            </a:r>
            <a:endParaRPr lang="nl-BE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06224"/>
              </p:ext>
            </p:extLst>
          </p:nvPr>
        </p:nvGraphicFramePr>
        <p:xfrm>
          <a:off x="1187624" y="1471670"/>
          <a:ext cx="7704856" cy="5386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2428"/>
                <a:gridCol w="3852428"/>
              </a:tblGrid>
              <a:tr h="80753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Ontwikkelingsdoelen</a:t>
                      </a:r>
                      <a:endParaRPr lang="nl-B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Eindtermen</a:t>
                      </a:r>
                      <a:endParaRPr lang="nl-BE" sz="2400" dirty="0"/>
                    </a:p>
                  </a:txBody>
                  <a:tcPr anchor="ctr"/>
                </a:tc>
              </a:tr>
              <a:tr h="80753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Kleuteronderwijs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Buitengewoon</a:t>
                      </a:r>
                      <a:r>
                        <a:rPr lang="nl-NL" baseline="0" dirty="0" smtClean="0"/>
                        <a:t> kleuteronderwijs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/</a:t>
                      </a:r>
                      <a:endParaRPr lang="nl-BE" dirty="0"/>
                    </a:p>
                  </a:txBody>
                  <a:tcPr/>
                </a:tc>
              </a:tr>
              <a:tr h="80753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Buitengewoon</a:t>
                      </a:r>
                      <a:r>
                        <a:rPr lang="nl-NL" baseline="0" dirty="0" smtClean="0"/>
                        <a:t> lager onderwijs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Lager onderwijs</a:t>
                      </a:r>
                      <a:endParaRPr lang="nl-BE" dirty="0"/>
                    </a:p>
                  </a:txBody>
                  <a:tcPr/>
                </a:tc>
              </a:tr>
              <a:tr h="13938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nl-NL" dirty="0" smtClean="0"/>
                        <a:t>Secundair</a:t>
                      </a:r>
                      <a:r>
                        <a:rPr lang="nl-NL" baseline="0" dirty="0" smtClean="0"/>
                        <a:t> onderwijs :              B-stroom, OKAN</a:t>
                      </a:r>
                      <a:endParaRPr lang="nl-BE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nl-NL" baseline="0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baseline="0" dirty="0" smtClean="0"/>
                        <a:t>Buitengewoon secundair 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Secundair</a:t>
                      </a:r>
                      <a:r>
                        <a:rPr lang="nl-NL" baseline="0" dirty="0" smtClean="0"/>
                        <a:t> onderwijs :        ASO, BSO, TSO, KSO</a:t>
                      </a:r>
                      <a:endParaRPr lang="nl-BE" dirty="0"/>
                    </a:p>
                  </a:txBody>
                  <a:tcPr/>
                </a:tc>
              </a:tr>
              <a:tr h="139382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nl-NL" baseline="0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dirty="0" smtClean="0"/>
                        <a:t>Basiseducatie,</a:t>
                      </a:r>
                      <a:r>
                        <a:rPr lang="nl-NL" baseline="0" dirty="0" smtClean="0"/>
                        <a:t> secundair volwassenonderwijs, hoger beroepsonderwijs,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nl-NL" baseline="0" dirty="0" smtClean="0"/>
                        <a:t>Specifieke eindtermen DKO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484784"/>
            <a:ext cx="7560840" cy="5112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altLang="nl-BE" sz="2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Ontwikkelingsdoelen: na te streven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BE" sz="18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Leergebiedgebonden en </a:t>
            </a:r>
            <a:r>
              <a:rPr lang="nl-NL" altLang="nl-BE" sz="18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leergebiedoverschrijdend</a:t>
            </a:r>
          </a:p>
          <a:p>
            <a:pPr lvl="1">
              <a:buFont typeface="Wingdings" pitchFamily="2" charset="2"/>
              <a:buChar char="Ø"/>
            </a:pPr>
            <a:endParaRPr lang="nl-NL" altLang="nl-BE" sz="2000" dirty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BE" sz="2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Eindtermen: minimaal te bereiken op het einde van een grens.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BE" sz="18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Vakgebonden, vakoverschrijdend en specifiek (ASO)</a:t>
            </a:r>
          </a:p>
          <a:p>
            <a:pPr lvl="1">
              <a:buFont typeface="Wingdings" pitchFamily="2" charset="2"/>
              <a:buChar char="Ø"/>
            </a:pPr>
            <a:endParaRPr lang="nl-NL" altLang="nl-BE" sz="20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Calibri" panose="020F0502020204030204" pitchFamily="34" charset="0"/>
              </a:rPr>
              <a:t>Te </a:t>
            </a:r>
            <a:r>
              <a:rPr lang="nl-NL" dirty="0">
                <a:latin typeface="Calibri" panose="020F0502020204030204" pitchFamily="34" charset="0"/>
              </a:rPr>
              <a:t>raadplegen op deze website:</a:t>
            </a:r>
          </a:p>
          <a:p>
            <a:pPr marL="400050" lvl="1" indent="0">
              <a:buNone/>
            </a:pPr>
            <a:r>
              <a:rPr lang="nl-NL" sz="1800" dirty="0">
                <a:latin typeface="Calibri" panose="020F0502020204030204" pitchFamily="34" charset="0"/>
                <a:hlinkClick r:id="rId2"/>
              </a:rPr>
              <a:t>http://www.ond.vlaanderen.be/curriculum/secundair-onderwijs/index.htm</a:t>
            </a:r>
            <a:endParaRPr lang="nl-BE" sz="1800" dirty="0">
              <a:latin typeface="Calibri" panose="020F0502020204030204" pitchFamily="34" charset="0"/>
            </a:endParaRPr>
          </a:p>
          <a:p>
            <a:pPr lvl="2"/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2" indent="0">
              <a:buNone/>
            </a:pPr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2"/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1"/>
            <a:endParaRPr lang="nl-NL" altLang="nl-BE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Titel 7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200" cy="72008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Verschil</a:t>
            </a: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9688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Groepssessie 1</Template>
  <TotalTime>1754</TotalTime>
  <Words>1058</Words>
  <Application>Microsoft Office PowerPoint</Application>
  <PresentationFormat>Diavoorstelling (4:3)</PresentationFormat>
  <Paragraphs>235</Paragraphs>
  <Slides>54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55" baseType="lpstr">
      <vt:lpstr>Sliert</vt:lpstr>
      <vt:lpstr>PowerPoint-presentatie</vt:lpstr>
      <vt:lpstr>Planning groepssessies</vt:lpstr>
      <vt:lpstr>Groepssessie 1</vt:lpstr>
      <vt:lpstr>Even herhalen….</vt:lpstr>
      <vt:lpstr>Even herhalen….</vt:lpstr>
      <vt:lpstr>Curriculum op macroniveau</vt:lpstr>
      <vt:lpstr>Eindtermen en ontwikkelingsdoelen</vt:lpstr>
      <vt:lpstr>Verdeling</vt:lpstr>
      <vt:lpstr>Verschil</vt:lpstr>
      <vt:lpstr>PowerPoint-presentatie</vt:lpstr>
      <vt:lpstr>PowerPoint-presentatie</vt:lpstr>
      <vt:lpstr>PowerPoint-presentatie</vt:lpstr>
      <vt:lpstr>Zijn er vakgebonden eindtermen voor alle vakken?</vt:lpstr>
      <vt:lpstr>PowerPoint-presentatie</vt:lpstr>
      <vt:lpstr>En het Hoger onderwijs?</vt:lpstr>
      <vt:lpstr>Wat zijn vakoverschrijdende  eindtermen of VOET’en? </vt:lpstr>
      <vt:lpstr>Wat zijn VOET’en? </vt:lpstr>
      <vt:lpstr>PowerPoint-presentatie</vt:lpstr>
      <vt:lpstr>PowerPoint-presentatie</vt:lpstr>
      <vt:lpstr>Waarom VOET’en? </vt:lpstr>
      <vt:lpstr>Specifieke eindtermen (ASO) </vt:lpstr>
      <vt:lpstr> Specifieke eindtermen (ASO)        </vt:lpstr>
      <vt:lpstr>Curriculum op mesoniveau</vt:lpstr>
      <vt:lpstr> Leerplandoelen </vt:lpstr>
      <vt:lpstr>Secundair onderwijs: verdeling per net</vt:lpstr>
      <vt:lpstr>Verdeling onderwijsniveaus</vt:lpstr>
      <vt:lpstr>Waar zoek ik leerplannen?</vt:lpstr>
      <vt:lpstr>            Leerplannen van het GO!</vt:lpstr>
      <vt:lpstr>                Leerplannen van het GO! </vt:lpstr>
      <vt:lpstr>            Leerplannen van het VVKSO             (Vlaams verbond katholiek secundair onderwijs)</vt:lpstr>
      <vt:lpstr>              Leerplannen van het VVKSO </vt:lpstr>
      <vt:lpstr>           Leerplannen van OVSG                            (Onderwijskoepel van Steden en Gemeenten)</vt:lpstr>
      <vt:lpstr>            Leerplannen van OVSG            </vt:lpstr>
      <vt:lpstr>Curriculum op microniveau</vt:lpstr>
      <vt:lpstr>Lesdoelen   </vt:lpstr>
      <vt:lpstr>Formuleren van lesdoelen d.m.v. taxonomieën</vt:lpstr>
      <vt:lpstr>Bloom - gedragsdimensies</vt:lpstr>
      <vt:lpstr>Bloom - gedragsdimensies</vt:lpstr>
      <vt:lpstr>Bloom - gedragsdimensies</vt:lpstr>
      <vt:lpstr>PowerPoint-presentatie</vt:lpstr>
      <vt:lpstr>Bloom – inhoudsdimensies</vt:lpstr>
      <vt:lpstr>         Formuleren van lesdoelen d.m.v. taxonomieën</vt:lpstr>
      <vt:lpstr>Samen aan de slag…  Deel 1</vt:lpstr>
      <vt:lpstr>PowerPoint-presentatie</vt:lpstr>
      <vt:lpstr>Zelfstandig aan de slag         Deel 2</vt:lpstr>
      <vt:lpstr>Zelfstandig aan de slag…    Deel 2</vt:lpstr>
      <vt:lpstr>Praktijkopdracht </vt:lpstr>
      <vt:lpstr>PowerPoint-presentatie</vt:lpstr>
      <vt:lpstr>PowerPoint-presentatie</vt:lpstr>
      <vt:lpstr>PowerPoint-presentatie</vt:lpstr>
      <vt:lpstr>Praktijkopdracht</vt:lpstr>
      <vt:lpstr>Praktijkopdracht: evaluatiecriteria</vt:lpstr>
      <vt:lpstr>Praktijkopdracht: evaluatiecriteria</vt:lpstr>
      <vt:lpstr>Checklist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Krachtige leeromgevingen</dc:title>
  <dc:creator>mm</dc:creator>
  <cp:lastModifiedBy>Sylvie Vandaele</cp:lastModifiedBy>
  <cp:revision>192</cp:revision>
  <cp:lastPrinted>2013-10-11T12:41:09Z</cp:lastPrinted>
  <dcterms:created xsi:type="dcterms:W3CDTF">2013-09-24T22:55:48Z</dcterms:created>
  <dcterms:modified xsi:type="dcterms:W3CDTF">2015-10-13T11:24:19Z</dcterms:modified>
</cp:coreProperties>
</file>