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9" autoAdjust="0"/>
    <p:restoredTop sz="94660"/>
  </p:normalViewPr>
  <p:slideViewPr>
    <p:cSldViewPr>
      <p:cViewPr varScale="1">
        <p:scale>
          <a:sx n="76" d="100"/>
          <a:sy n="76" d="100"/>
        </p:scale>
        <p:origin x="114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50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207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1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46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3934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610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711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5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9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423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19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931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22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1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16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06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993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F51891-06BF-488A-BB86-48FF7A7267EE}" type="datetimeFigureOut">
              <a:rPr lang="nl-BE" smtClean="0"/>
              <a:t>15/10/2015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4EF6A9-3A7C-41A4-A45A-705C3375D7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363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sz="3100" b="1" dirty="0" smtClean="0"/>
              <a:t>Groepssessie 1:  Curriculum </a:t>
            </a:r>
            <a:br>
              <a:rPr lang="nl-BE" sz="3100" b="1" dirty="0" smtClean="0"/>
            </a:br>
            <a:r>
              <a:rPr lang="nl-BE" sz="3100" b="1" dirty="0" smtClean="0"/>
              <a:t>Aan de slag   Deel 1 </a:t>
            </a:r>
            <a:r>
              <a:rPr lang="nl-BE" sz="3100" b="1" dirty="0" smtClean="0"/>
              <a:t/>
            </a:r>
            <a:br>
              <a:rPr lang="nl-BE" sz="3100" b="1" dirty="0" smtClean="0"/>
            </a:br>
            <a:r>
              <a:rPr lang="nl-BE" sz="3100" b="1" dirty="0" smtClean="0"/>
              <a:t/>
            </a:r>
            <a:br>
              <a:rPr lang="nl-BE" sz="3100" b="1" dirty="0" smtClean="0"/>
            </a:br>
            <a:r>
              <a:rPr lang="nl-BE" sz="2200" b="1" dirty="0" smtClean="0"/>
              <a:t>Enkele </a:t>
            </a:r>
            <a:r>
              <a:rPr lang="nl-BE" sz="2200" b="1" u="sng" dirty="0" smtClean="0">
                <a:solidFill>
                  <a:schemeClr val="accent6">
                    <a:lumMod val="75000"/>
                  </a:schemeClr>
                </a:solidFill>
              </a:rPr>
              <a:t>mogelijke</a:t>
            </a:r>
            <a:r>
              <a:rPr lang="nl-BE" sz="2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l-BE" sz="2200" b="1" dirty="0" smtClean="0"/>
              <a:t>oplossingen</a:t>
            </a:r>
            <a:endParaRPr lang="nl-BE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990240" y="3501008"/>
            <a:ext cx="4240560" cy="2641848"/>
          </a:xfrm>
        </p:spPr>
        <p:txBody>
          <a:bodyPr>
            <a:normAutofit/>
          </a:bodyPr>
          <a:lstStyle/>
          <a:p>
            <a:pPr algn="l"/>
            <a:endParaRPr lang="nl-BE" dirty="0" smtClean="0"/>
          </a:p>
          <a:p>
            <a:pPr algn="l"/>
            <a:endParaRPr lang="nl-BE" dirty="0"/>
          </a:p>
          <a:p>
            <a:pPr algn="l"/>
            <a:r>
              <a:rPr lang="nl-BE" sz="2400" b="1" dirty="0" smtClean="0"/>
              <a:t>Filmfragment </a:t>
            </a:r>
            <a:r>
              <a:rPr lang="nl-BE" sz="2400" b="1" dirty="0"/>
              <a:t>Nederlands</a:t>
            </a:r>
            <a:endParaRPr lang="nl-BE" sz="2400" b="1" dirty="0" smtClean="0"/>
          </a:p>
          <a:p>
            <a:pPr marL="514350" indent="-514350" algn="l">
              <a:buAutoNum type="arabicPeriod"/>
            </a:pPr>
            <a:endParaRPr lang="nl-BE" dirty="0"/>
          </a:p>
          <a:p>
            <a:pPr marL="514350" indent="-514350" algn="l">
              <a:buAutoNum type="arabicPeriod"/>
            </a:pPr>
            <a:endParaRPr lang="nl-BE" dirty="0" smtClean="0"/>
          </a:p>
          <a:p>
            <a:pPr marL="514350" indent="-514350" algn="l">
              <a:buAutoNum type="arabicPeriod"/>
            </a:pPr>
            <a:endParaRPr lang="nl-BE" dirty="0"/>
          </a:p>
          <a:p>
            <a:pPr marL="514350" indent="-514350" algn="l">
              <a:buAutoNum type="arabicPeriod"/>
            </a:pPr>
            <a:endParaRPr lang="nl-BE" dirty="0" smtClean="0"/>
          </a:p>
          <a:p>
            <a:pPr marL="514350" indent="-514350" algn="l">
              <a:buAutoNum type="arabicPeriod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10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1</a:t>
            </a:r>
            <a:r>
              <a:rPr lang="nl-BE" dirty="0" smtClean="0"/>
              <a:t>. Filmfragment Nederlands KSO </a:t>
            </a:r>
            <a:br>
              <a:rPr lang="nl-BE" dirty="0" smtClean="0"/>
            </a:br>
            <a:r>
              <a:rPr lang="nl-BE" dirty="0"/>
              <a:t>M</a:t>
            </a:r>
            <a:r>
              <a:rPr lang="nl-BE" dirty="0" smtClean="0"/>
              <a:t>acroniveau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b="1" i="1" dirty="0" smtClean="0"/>
              <a:t>Vakgebonden </a:t>
            </a:r>
            <a:r>
              <a:rPr lang="nl-BE" b="1" i="1" dirty="0" smtClean="0"/>
              <a:t>eindtermen</a:t>
            </a:r>
            <a:r>
              <a:rPr lang="nl-BE" dirty="0" smtClean="0"/>
              <a:t>:</a:t>
            </a:r>
          </a:p>
          <a:p>
            <a:pPr marL="0" indent="0">
              <a:buNone/>
            </a:pPr>
            <a:r>
              <a:rPr lang="nl-BE" dirty="0" smtClean="0"/>
              <a:t>Luisteren : Eindterm 2 </a:t>
            </a:r>
          </a:p>
          <a:p>
            <a:pPr marL="0" indent="0">
              <a:buNone/>
            </a:pPr>
            <a:r>
              <a:rPr lang="nl-BE" sz="2800" dirty="0" smtClean="0"/>
              <a:t>De leerlingen kunnen op beoordelend niveau via diverse media en multimediale informatiedragers luisteren naar de volgende tekstsoorten bestemd voor een onbekend publiek : - diverterende teksten, zoals </a:t>
            </a:r>
            <a:r>
              <a:rPr lang="nl-BE" sz="2800" dirty="0" smtClean="0"/>
              <a:t>praatprogramma’s</a:t>
            </a:r>
            <a:endParaRPr lang="nl-BE" sz="2800" dirty="0" smtClean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13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1. Filmfragment Nederlands K</a:t>
            </a:r>
            <a:r>
              <a:rPr lang="nl-BE" dirty="0" smtClean="0"/>
              <a:t>SO 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Mesoniveau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 dirty="0" smtClean="0"/>
              <a:t>GO</a:t>
            </a:r>
            <a:r>
              <a:rPr lang="nl-BE" sz="2000" dirty="0" smtClean="0"/>
              <a:t>!  </a:t>
            </a:r>
            <a:r>
              <a:rPr lang="nl-BE" sz="2000" dirty="0"/>
              <a:t>3</a:t>
            </a:r>
            <a:r>
              <a:rPr lang="nl-BE" sz="2000" baseline="30000" dirty="0"/>
              <a:t>DE</a:t>
            </a:r>
            <a:r>
              <a:rPr lang="nl-BE" sz="2000" dirty="0"/>
              <a:t> GRAAD </a:t>
            </a:r>
            <a:r>
              <a:rPr lang="nl-BE" sz="2000" dirty="0"/>
              <a:t>Nederlands </a:t>
            </a:r>
            <a:r>
              <a:rPr lang="nl-BE" sz="2000" dirty="0" smtClean="0"/>
              <a:t>(2014/021)</a:t>
            </a:r>
            <a:endParaRPr lang="nl-BE" sz="2000" dirty="0"/>
          </a:p>
          <a:p>
            <a:r>
              <a:rPr lang="nl-BE" b="1" i="1" dirty="0" smtClean="0"/>
              <a:t>Leerplandoel </a:t>
            </a:r>
            <a:r>
              <a:rPr lang="nl-BE" b="1" i="1" dirty="0" smtClean="0"/>
              <a:t>: </a:t>
            </a:r>
          </a:p>
          <a:p>
            <a:r>
              <a:rPr lang="nl-BE" u="sng" dirty="0" smtClean="0"/>
              <a:t>Luisteren en Kijken </a:t>
            </a:r>
            <a:r>
              <a:rPr lang="nl-BE" u="sng" dirty="0" smtClean="0"/>
              <a:t>2</a:t>
            </a:r>
            <a:r>
              <a:rPr lang="nl-BE" dirty="0" smtClean="0"/>
              <a:t> : </a:t>
            </a:r>
            <a:r>
              <a:rPr lang="nl-BE" dirty="0"/>
              <a:t>De leerlingen kunnen via diverse media en multimediale dragers luisteren en kijken op beoordelend niveau, naar teksten voor een onbekend publiek.</a:t>
            </a:r>
            <a:endParaRPr lang="nl-BE" b="1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18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1. Filmfragment Nederlands K</a:t>
            </a:r>
            <a:r>
              <a:rPr lang="nl-BE" dirty="0" smtClean="0"/>
              <a:t>SO 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Mesoniveau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BE" sz="2000" dirty="0" smtClean="0"/>
              <a:t>VVKSO  </a:t>
            </a:r>
            <a:r>
              <a:rPr lang="nl-BE" sz="2000" dirty="0"/>
              <a:t>3</a:t>
            </a:r>
            <a:r>
              <a:rPr lang="nl-BE" sz="2000" baseline="30000" dirty="0"/>
              <a:t>DE</a:t>
            </a:r>
            <a:r>
              <a:rPr lang="nl-BE" sz="2000" dirty="0"/>
              <a:t> </a:t>
            </a:r>
            <a:r>
              <a:rPr lang="nl-BE" sz="2000" dirty="0" smtClean="0"/>
              <a:t>GRAAD</a:t>
            </a:r>
            <a:endParaRPr lang="nl-BE" sz="2000" dirty="0"/>
          </a:p>
          <a:p>
            <a:r>
              <a:rPr lang="nl-BE" b="1" i="1" dirty="0" smtClean="0"/>
              <a:t>Leerplandoel :</a:t>
            </a:r>
            <a:r>
              <a:rPr lang="nl-BE" dirty="0"/>
              <a:t> </a:t>
            </a:r>
            <a:r>
              <a:rPr lang="nl-BE" dirty="0" smtClean="0"/>
              <a:t>“Luisteren” 3.3 </a:t>
            </a:r>
            <a:r>
              <a:rPr lang="nl-BE" dirty="0"/>
              <a:t>Op beoordelend niveau voor een onbekend publiek via diverse media en multimediale informatiedragers diverterende teksten zoals praatprogramma’s </a:t>
            </a:r>
            <a:endParaRPr lang="nl-BE" dirty="0" smtClean="0"/>
          </a:p>
          <a:p>
            <a:r>
              <a:rPr lang="nl-BE" dirty="0" smtClean="0"/>
              <a:t>aanpak</a:t>
            </a:r>
            <a:r>
              <a:rPr lang="nl-BE" dirty="0"/>
              <a:t>: - thema bepalen - feit en mening onderscheiden - doel verwoorden - verloop in hoofdlijnen weergeven - oordeel geven en met argumenten staven - argumenten van de deelnemers samenvatten - gevoelens en stemming van de deelnemers herkennen en duiden - cultuurgebonden aspecten van verbale, </a:t>
            </a:r>
            <a:r>
              <a:rPr lang="nl-BE" dirty="0" err="1"/>
              <a:t>nonverbale</a:t>
            </a:r>
            <a:r>
              <a:rPr lang="nl-BE" dirty="0"/>
              <a:t> communicatie en lichaamstaal duiden</a:t>
            </a:r>
            <a:endParaRPr lang="nl-BE" b="1" i="1" dirty="0" smtClean="0"/>
          </a:p>
          <a:p>
            <a:pPr marL="400050" lvl="1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78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1. Filmfragment Nederlands </a:t>
            </a:r>
            <a:r>
              <a:rPr lang="nl-BE" dirty="0" smtClean="0"/>
              <a:t>KSO 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Microniveau: lesdoelen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420888"/>
            <a:ext cx="7931224" cy="4617219"/>
          </a:xfrm>
        </p:spPr>
        <p:txBody>
          <a:bodyPr>
            <a:normAutofit/>
          </a:bodyPr>
          <a:lstStyle/>
          <a:p>
            <a:r>
              <a:rPr lang="nl-BE" sz="2000" dirty="0" smtClean="0"/>
              <a:t>De </a:t>
            </a:r>
            <a:r>
              <a:rPr lang="nl-BE" sz="2000" dirty="0" smtClean="0"/>
              <a:t>lln. zeggen tot welke literaire stroming de dichter Jan </a:t>
            </a:r>
            <a:r>
              <a:rPr lang="nl-BE" sz="2000" dirty="0" err="1" smtClean="0"/>
              <a:t>Hanlo</a:t>
            </a:r>
            <a:r>
              <a:rPr lang="nl-BE" sz="2000" dirty="0" smtClean="0"/>
              <a:t> behoort. </a:t>
            </a:r>
          </a:p>
          <a:p>
            <a:pPr marL="400050" lvl="1" indent="0">
              <a:buNone/>
            </a:pPr>
            <a:r>
              <a:rPr lang="nl-B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gedrag=herinneren  	</a:t>
            </a:r>
            <a: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  <a:t>inhoud=feitenkennis</a:t>
            </a:r>
            <a:endParaRPr lang="nl-BE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BE" sz="2000" dirty="0" smtClean="0"/>
              <a:t>De lln. duiden een onomatopee aan in een tekening.</a:t>
            </a:r>
          </a:p>
          <a:p>
            <a:pPr marL="400050" lvl="1" indent="0">
              <a:buNone/>
            </a:pPr>
            <a:r>
              <a:rPr lang="nl-B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gedrag=herinneren  </a:t>
            </a:r>
            <a:r>
              <a:rPr lang="nl-BE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inhoud=conceptuele </a:t>
            </a:r>
            <a: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  <a:t>kennis</a:t>
            </a:r>
            <a:endParaRPr lang="nl-BE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nl-BE" sz="2000" dirty="0" smtClean="0"/>
              <a:t>De lln.  geven een verklaring voor het op muziek zetten van een gedicht.</a:t>
            </a:r>
          </a:p>
          <a:p>
            <a:pPr marL="400050" lvl="1" indent="0" algn="just">
              <a:buNone/>
            </a:pPr>
            <a:r>
              <a:rPr lang="nl-B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gedrag=begrijpen  </a:t>
            </a:r>
            <a:r>
              <a:rPr lang="nl-B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  <a:t>inhoud=procedurele kennis</a:t>
            </a:r>
            <a:endParaRPr lang="nl-BE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BE" sz="2000" dirty="0" smtClean="0"/>
              <a:t>De lln. vertellen wat de gemeenschappelijke kenmerken zijn van de getoonde kunstwerken. </a:t>
            </a:r>
          </a:p>
          <a:p>
            <a:pPr marL="400050" lvl="1" indent="0">
              <a:buNone/>
            </a:pPr>
            <a:r>
              <a:rPr lang="nl-B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gedrag=analyseren	</a:t>
            </a:r>
            <a: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  <a:t>inhoud=conceptuele </a:t>
            </a:r>
            <a:r>
              <a:rPr lang="nl-BE" b="1" dirty="0" smtClean="0">
                <a:solidFill>
                  <a:schemeClr val="accent6">
                    <a:lumMod val="75000"/>
                  </a:schemeClr>
                </a:solidFill>
              </a:rPr>
              <a:t>kennis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29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1. Filmfragment Nederlands </a:t>
            </a:r>
            <a:r>
              <a:rPr lang="nl-BE" dirty="0" smtClean="0"/>
              <a:t>KSO </a:t>
            </a:r>
            <a:r>
              <a:rPr lang="nl-BE" dirty="0"/>
              <a:t/>
            </a:r>
            <a:br>
              <a:rPr lang="nl-BE" dirty="0"/>
            </a:br>
            <a:r>
              <a:rPr lang="nl-BE" dirty="0" err="1" smtClean="0"/>
              <a:t>VOETen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3100" dirty="0" smtClean="0"/>
              <a:t>Context </a:t>
            </a:r>
            <a:r>
              <a:rPr lang="nl-BE" sz="3100" dirty="0" smtClean="0"/>
              <a:t>7: socioculturele samenleving </a:t>
            </a:r>
            <a:endParaRPr lang="nl-BE" sz="3100" dirty="0" smtClean="0"/>
          </a:p>
          <a:p>
            <a:pPr marL="742950" lvl="2" indent="-342900"/>
            <a:r>
              <a:rPr lang="nl-BE" sz="3100" dirty="0" smtClean="0"/>
              <a:t>(6) </a:t>
            </a:r>
            <a:r>
              <a:rPr lang="nl-BE" sz="3100" dirty="0"/>
              <a:t>De lln. gaan actief om met de cultuur en kunst die hen omringen.</a:t>
            </a:r>
          </a:p>
          <a:p>
            <a:r>
              <a:rPr lang="nl-BE" sz="3100" dirty="0" smtClean="0"/>
              <a:t>Stam</a:t>
            </a:r>
            <a:r>
              <a:rPr lang="nl-BE" sz="3100" dirty="0" smtClean="0"/>
              <a:t>: esthetische bekwaamheid</a:t>
            </a:r>
          </a:p>
          <a:p>
            <a:pPr marL="400050" lvl="1" indent="0">
              <a:buNone/>
            </a:pPr>
            <a:endParaRPr lang="nl-BE" sz="3100" dirty="0" smtClean="0"/>
          </a:p>
          <a:p>
            <a:pPr algn="just"/>
            <a:r>
              <a:rPr lang="nl-BE" sz="2800" dirty="0" smtClean="0"/>
              <a:t>Lesdoel</a:t>
            </a:r>
            <a:r>
              <a:rPr lang="nl-BE" sz="2800" i="1" dirty="0" smtClean="0"/>
              <a:t>: </a:t>
            </a:r>
            <a:r>
              <a:rPr lang="nl-BE" sz="2800" dirty="0" smtClean="0"/>
              <a:t>De lln. kunnen een kindertekening maken terwijl ze een geluidfragment van een kinderrijmpje beluisteren</a:t>
            </a:r>
            <a:r>
              <a:rPr lang="nl-BE" dirty="0" smtClean="0"/>
              <a:t>. </a:t>
            </a:r>
          </a:p>
          <a:p>
            <a:pPr marL="0" indent="0" algn="just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F64-30D8-4F8D-A810-F5D9A9BFB35A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55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sch">
  <a:themeElements>
    <a:clrScheme name="Organisch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sch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sc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89</TotalTime>
  <Words>245</Words>
  <Application>Microsoft Office PowerPoint</Application>
  <PresentationFormat>Diavoorstelling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Garamond</vt:lpstr>
      <vt:lpstr>Organisch</vt:lpstr>
      <vt:lpstr>  Groepssessie 1:  Curriculum  Aan de slag   Deel 1   Enkele mogelijke oplossingen</vt:lpstr>
      <vt:lpstr>1. Filmfragment Nederlands KSO  Macroniveau </vt:lpstr>
      <vt:lpstr>1. Filmfragment Nederlands KSO  Mesoniveau</vt:lpstr>
      <vt:lpstr>1. Filmfragment Nederlands KSO  Mesoniveau</vt:lpstr>
      <vt:lpstr>1. Filmfragment Nederlands KSO  Microniveau: lesdoelen</vt:lpstr>
      <vt:lpstr>1. Filmfragment Nederlands KSO  VOETen</vt:lpstr>
    </vt:vector>
  </TitlesOfParts>
  <Company>UGent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Groepssessie 1:  Curriculum  Enkele mogelijke oplossingen</dc:title>
  <dc:creator>Sylvie Vandaele</dc:creator>
  <cp:lastModifiedBy>Marijn Vos</cp:lastModifiedBy>
  <cp:revision>8</cp:revision>
  <dcterms:created xsi:type="dcterms:W3CDTF">2015-10-13T11:26:33Z</dcterms:created>
  <dcterms:modified xsi:type="dcterms:W3CDTF">2015-10-15T13:27:26Z</dcterms:modified>
</cp:coreProperties>
</file>