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221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780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32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770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66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728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854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119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41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417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74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318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18793" y="1988840"/>
            <a:ext cx="6400800" cy="1440160"/>
          </a:xfrm>
        </p:spPr>
        <p:txBody>
          <a:bodyPr>
            <a:normAutofit/>
          </a:bodyPr>
          <a:lstStyle/>
          <a:p>
            <a:pPr algn="l"/>
            <a:r>
              <a:rPr lang="nl-BE" b="1" dirty="0" smtClean="0">
                <a:solidFill>
                  <a:srgbClr val="002060"/>
                </a:solidFill>
              </a:rPr>
              <a:t>Meesterlijk - Op de proef gesteld</a:t>
            </a:r>
            <a:endParaRPr lang="nl-BE" b="1" dirty="0">
              <a:solidFill>
                <a:srgbClr val="002060"/>
              </a:solidFill>
            </a:endParaRPr>
          </a:p>
          <a:p>
            <a:pPr algn="l"/>
            <a:r>
              <a:rPr lang="nl-BE" dirty="0" smtClean="0"/>
              <a:t>Filmfragment Fysica</a:t>
            </a:r>
          </a:p>
          <a:p>
            <a:pPr marL="514350" indent="-514350" algn="l">
              <a:buAutoNum type="arabicPeriod"/>
            </a:pPr>
            <a:endParaRPr lang="nl-BE" dirty="0"/>
          </a:p>
          <a:p>
            <a:pPr marL="4171950" lvl="8" indent="-514350" algn="l">
              <a:buAutoNum type="arabicPeriod"/>
            </a:pPr>
            <a:endParaRPr lang="nl-BE" dirty="0" smtClean="0"/>
          </a:p>
          <a:p>
            <a:pPr marL="514350" indent="-514350" algn="l">
              <a:buAutoNum type="arabicPeriod"/>
            </a:pPr>
            <a:endParaRPr lang="nl-BE" dirty="0"/>
          </a:p>
          <a:p>
            <a:pPr marL="514350" indent="-514350" algn="l">
              <a:buAutoNum type="arabicPeriod"/>
            </a:pPr>
            <a:endParaRPr lang="nl-BE" dirty="0" smtClean="0"/>
          </a:p>
          <a:p>
            <a:pPr marL="514350" indent="-514350" algn="l"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1</a:t>
            </a:fld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1418793" y="3933056"/>
            <a:ext cx="3801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Een mogelijke oplossing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0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568952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b="1" dirty="0" smtClean="0">
                <a:solidFill>
                  <a:srgbClr val="002060"/>
                </a:solidFill>
              </a:rPr>
              <a:t>Macroniveau: Eindtermen</a:t>
            </a:r>
            <a:r>
              <a:rPr lang="nl-BE" sz="4000" b="1" u="sng" dirty="0" smtClean="0"/>
              <a:t> </a:t>
            </a:r>
          </a:p>
          <a:p>
            <a:pPr marL="0" indent="0">
              <a:buNone/>
            </a:pPr>
            <a:endParaRPr lang="nl-BE" b="1" i="1" dirty="0" smtClean="0"/>
          </a:p>
          <a:p>
            <a:pPr marL="0" indent="0">
              <a:buNone/>
            </a:pPr>
            <a:r>
              <a:rPr lang="nl-BE" b="1" dirty="0" smtClean="0"/>
              <a:t>Vakgebonden ET Natuurwetenschappen 2</a:t>
            </a:r>
            <a:r>
              <a:rPr lang="nl-BE" b="1" baseline="30000" dirty="0" smtClean="0"/>
              <a:t>de</a:t>
            </a:r>
            <a:r>
              <a:rPr lang="nl-BE" b="1" dirty="0" smtClean="0"/>
              <a:t> graad</a:t>
            </a:r>
            <a:endParaRPr lang="nl-BE" b="1" dirty="0"/>
          </a:p>
          <a:p>
            <a:pPr marL="0" indent="0">
              <a:buNone/>
            </a:pPr>
            <a:r>
              <a:rPr lang="nl-BE" dirty="0"/>
              <a:t>I</a:t>
            </a:r>
            <a:r>
              <a:rPr lang="nl-BE" dirty="0" smtClean="0"/>
              <a:t>V. Vakgebonden eindtermen fysica: F5</a:t>
            </a:r>
          </a:p>
          <a:p>
            <a:pPr marL="0" indent="0">
              <a:buNone/>
            </a:pPr>
            <a:endParaRPr lang="nl-BE" sz="1800" dirty="0" smtClean="0"/>
          </a:p>
          <a:p>
            <a:pPr marL="0" indent="0">
              <a:buNone/>
            </a:pPr>
            <a:r>
              <a:rPr lang="nl-BE" sz="2800" dirty="0" smtClean="0"/>
              <a:t>De leerlingen kunnen de invloed van de resulterende kracht in verband brengen met de eenparig rechtlijnige beweging.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13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b="1" dirty="0">
                <a:solidFill>
                  <a:srgbClr val="002060"/>
                </a:solidFill>
              </a:rPr>
              <a:t>Mesoniveau: </a:t>
            </a:r>
            <a:r>
              <a:rPr lang="nl-BE" sz="4000" b="1" dirty="0" smtClean="0">
                <a:solidFill>
                  <a:srgbClr val="002060"/>
                </a:solidFill>
              </a:rPr>
              <a:t>Leerplandoel</a:t>
            </a:r>
            <a:endParaRPr lang="nl-BE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b="1" i="1" dirty="0" smtClean="0"/>
          </a:p>
          <a:p>
            <a:pPr marL="0" indent="0">
              <a:buNone/>
            </a:pPr>
            <a:r>
              <a:rPr lang="nl-BE" b="1" dirty="0" smtClean="0"/>
              <a:t>GO! Leerplan 2012/004 </a:t>
            </a:r>
          </a:p>
          <a:p>
            <a:pPr marL="0" indent="0">
              <a:buNone/>
            </a:pPr>
            <a:r>
              <a:rPr lang="nl-BE" sz="2400" dirty="0" smtClean="0"/>
              <a:t>ASO, 2</a:t>
            </a:r>
            <a:r>
              <a:rPr lang="nl-BE" sz="2400" baseline="30000" dirty="0" smtClean="0"/>
              <a:t>de</a:t>
            </a:r>
            <a:r>
              <a:rPr lang="nl-BE" sz="2400" dirty="0" smtClean="0"/>
              <a:t> graad, Sportwetenschappen (sport)</a:t>
            </a:r>
          </a:p>
          <a:p>
            <a:pPr marL="400050" lvl="1" indent="0">
              <a:buNone/>
            </a:pPr>
            <a:endParaRPr lang="nl-BE" u="sng" dirty="0"/>
          </a:p>
          <a:p>
            <a:pPr marL="533400" lvl="1" indent="-533400">
              <a:buNone/>
              <a:tabLst>
                <a:tab pos="533400" algn="l"/>
              </a:tabLst>
            </a:pPr>
            <a:r>
              <a:rPr lang="nl-BE" dirty="0" smtClean="0"/>
              <a:t>59. De leerlingen kunnen de traagheidswet illustreren in enkele concrete situaties.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78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5881" y="332656"/>
            <a:ext cx="860444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5700" b="1" dirty="0" smtClean="0">
                <a:solidFill>
                  <a:srgbClr val="002060"/>
                </a:solidFill>
              </a:rPr>
              <a:t>Microniveau: lesdoelen</a:t>
            </a:r>
            <a:endParaRPr lang="nl-BE" sz="57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sz="1800" dirty="0" smtClean="0"/>
          </a:p>
          <a:p>
            <a:pPr>
              <a:lnSpc>
                <a:spcPct val="110000"/>
              </a:lnSpc>
              <a:spcBef>
                <a:spcPts val="768"/>
              </a:spcBef>
            </a:pPr>
            <a:r>
              <a:rPr lang="nl-BE" sz="2400" dirty="0" smtClean="0"/>
              <a:t>De lln. kunnen uitleggen welke krachten inwerken op een voorwerp in rust</a:t>
            </a:r>
          </a:p>
          <a:p>
            <a:pPr marL="400050" lvl="1" indent="0">
              <a:lnSpc>
                <a:spcPct val="110000"/>
              </a:lnSpc>
              <a:spcBef>
                <a:spcPts val="768"/>
              </a:spcBef>
              <a:buNone/>
            </a:pPr>
            <a:r>
              <a:rPr lang="nl-BE" sz="2400" dirty="0" smtClean="0">
                <a:solidFill>
                  <a:srgbClr val="92D050"/>
                </a:solidFill>
              </a:rPr>
              <a:t>gedrag = herinneren, inhoud = feitenkennis</a:t>
            </a:r>
          </a:p>
          <a:p>
            <a:pPr marL="400050" lvl="1" indent="0">
              <a:lnSpc>
                <a:spcPct val="110000"/>
              </a:lnSpc>
              <a:spcBef>
                <a:spcPts val="768"/>
              </a:spcBef>
              <a:buNone/>
            </a:pPr>
            <a:endParaRPr lang="nl-BE" sz="1400" dirty="0" smtClean="0">
              <a:solidFill>
                <a:srgbClr val="92D050"/>
              </a:solidFill>
            </a:endParaRPr>
          </a:p>
          <a:p>
            <a:pPr marL="363538" lvl="1" indent="-363538">
              <a:lnSpc>
                <a:spcPct val="110000"/>
              </a:lnSpc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nl-BE" sz="2400" dirty="0"/>
              <a:t>De </a:t>
            </a:r>
            <a:r>
              <a:rPr lang="nl-BE" sz="2400" dirty="0" smtClean="0"/>
              <a:t>lln. proberen observaties bij de proefjes te verklaren.</a:t>
            </a:r>
          </a:p>
          <a:p>
            <a:pPr marL="400050" lvl="1" indent="0">
              <a:lnSpc>
                <a:spcPct val="110000"/>
              </a:lnSpc>
              <a:spcBef>
                <a:spcPts val="768"/>
              </a:spcBef>
              <a:buNone/>
            </a:pPr>
            <a:r>
              <a:rPr lang="nl-BE" sz="2400" dirty="0" smtClean="0">
                <a:solidFill>
                  <a:srgbClr val="92D050"/>
                </a:solidFill>
              </a:rPr>
              <a:t>gedrag = begrijpen, inhoud = conceptuele kennis</a:t>
            </a:r>
            <a:endParaRPr lang="nl-BE" sz="2400" dirty="0">
              <a:solidFill>
                <a:srgbClr val="92D050"/>
              </a:solidFill>
            </a:endParaRPr>
          </a:p>
          <a:p>
            <a:pPr marL="400050" lvl="1" indent="0">
              <a:lnSpc>
                <a:spcPct val="110000"/>
              </a:lnSpc>
              <a:spcBef>
                <a:spcPts val="768"/>
              </a:spcBef>
              <a:buNone/>
            </a:pPr>
            <a:endParaRPr lang="nl-BE" sz="1400" dirty="0" smtClean="0">
              <a:solidFill>
                <a:srgbClr val="92D050"/>
              </a:solidFill>
            </a:endParaRPr>
          </a:p>
          <a:p>
            <a:pPr>
              <a:lnSpc>
                <a:spcPct val="110000"/>
              </a:lnSpc>
              <a:spcBef>
                <a:spcPts val="768"/>
              </a:spcBef>
            </a:pPr>
            <a:r>
              <a:rPr lang="nl-BE" sz="2400" dirty="0" smtClean="0"/>
              <a:t>De lln. kunnen de traagheidswet illustreren met eigen voorbeelden uit het dagelijkse leven</a:t>
            </a:r>
          </a:p>
          <a:p>
            <a:pPr marL="400050" lvl="1" indent="0">
              <a:lnSpc>
                <a:spcPct val="110000"/>
              </a:lnSpc>
              <a:spcBef>
                <a:spcPts val="768"/>
              </a:spcBef>
              <a:buNone/>
            </a:pPr>
            <a:r>
              <a:rPr lang="nl-BE" sz="2400" dirty="0" smtClean="0">
                <a:solidFill>
                  <a:srgbClr val="92D050"/>
                </a:solidFill>
              </a:rPr>
              <a:t>gedrag = begrijpen, inhoud = conceptuele kennis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29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692696"/>
            <a:ext cx="8496944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300" b="1" dirty="0" smtClean="0">
                <a:solidFill>
                  <a:srgbClr val="002060"/>
                </a:solidFill>
              </a:rPr>
              <a:t>Macroniveau: </a:t>
            </a:r>
            <a:r>
              <a:rPr lang="nl-BE" sz="4300" b="1" dirty="0" err="1" smtClean="0">
                <a:solidFill>
                  <a:srgbClr val="002060"/>
                </a:solidFill>
              </a:rPr>
              <a:t>VOET’en</a:t>
            </a:r>
            <a:endParaRPr lang="nl-BE" sz="43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b="1" u="sng" dirty="0" smtClean="0"/>
          </a:p>
          <a:p>
            <a:r>
              <a:rPr lang="nl-BE" dirty="0" err="1" smtClean="0"/>
              <a:t>VOET’en</a:t>
            </a:r>
            <a:r>
              <a:rPr lang="nl-BE" dirty="0" smtClean="0"/>
              <a:t> zijn niet echt aanwezig.</a:t>
            </a:r>
          </a:p>
          <a:p>
            <a:r>
              <a:rPr lang="nl-BE" dirty="0" smtClean="0"/>
              <a:t>Hoe zou je een link kunnen leggen?</a:t>
            </a:r>
            <a:endParaRPr lang="nl-BE" dirty="0" smtClean="0"/>
          </a:p>
          <a:p>
            <a:pPr marL="0" indent="0" algn="just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55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159</Words>
  <Application>Microsoft Office PowerPoint</Application>
  <PresentationFormat>Diavoorstelling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Groepssessie 1:  Curriculum  Enkele mogelijke oplossingen</dc:title>
  <dc:creator>Sylvie Vandaele</dc:creator>
  <cp:lastModifiedBy>Michiel Voet</cp:lastModifiedBy>
  <cp:revision>11</cp:revision>
  <dcterms:created xsi:type="dcterms:W3CDTF">2015-10-13T11:26:33Z</dcterms:created>
  <dcterms:modified xsi:type="dcterms:W3CDTF">2015-10-15T14:19:31Z</dcterms:modified>
</cp:coreProperties>
</file>