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7"/>
  </p:notesMasterIdLst>
  <p:handoutMasterIdLst>
    <p:handoutMasterId r:id="rId28"/>
  </p:handoutMasterIdLst>
  <p:sldIdLst>
    <p:sldId id="599" r:id="rId2"/>
    <p:sldId id="520" r:id="rId3"/>
    <p:sldId id="580" r:id="rId4"/>
    <p:sldId id="522" r:id="rId5"/>
    <p:sldId id="521" r:id="rId6"/>
    <p:sldId id="523" r:id="rId7"/>
    <p:sldId id="585" r:id="rId8"/>
    <p:sldId id="528" r:id="rId9"/>
    <p:sldId id="542" r:id="rId10"/>
    <p:sldId id="581" r:id="rId11"/>
    <p:sldId id="543" r:id="rId12"/>
    <p:sldId id="598" r:id="rId13"/>
    <p:sldId id="587" r:id="rId14"/>
    <p:sldId id="588" r:id="rId15"/>
    <p:sldId id="593" r:id="rId16"/>
    <p:sldId id="594" r:id="rId17"/>
    <p:sldId id="591" r:id="rId18"/>
    <p:sldId id="592" r:id="rId19"/>
    <p:sldId id="553" r:id="rId20"/>
    <p:sldId id="583" r:id="rId21"/>
    <p:sldId id="600" r:id="rId22"/>
    <p:sldId id="582" r:id="rId23"/>
    <p:sldId id="556" r:id="rId24"/>
    <p:sldId id="578" r:id="rId25"/>
    <p:sldId id="564" r:id="rId26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F5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86689" autoAdjust="0"/>
  </p:normalViewPr>
  <p:slideViewPr>
    <p:cSldViewPr>
      <p:cViewPr>
        <p:scale>
          <a:sx n="66" d="100"/>
          <a:sy n="66" d="100"/>
        </p:scale>
        <p:origin x="-11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A44CF-6157-4613-9CCD-D631F0C82E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DD82C52-9463-4BDE-9F0C-A75CA0CAC2C8}">
      <dgm:prSet phldrT="[Teks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nl-BE" dirty="0" smtClean="0"/>
            <a:t>Teams maken</a:t>
          </a:r>
          <a:endParaRPr lang="nl-BE" dirty="0"/>
        </a:p>
      </dgm:t>
    </dgm:pt>
    <dgm:pt modelId="{58242D07-5BD7-47AA-BBBA-EA07ADC49BA2}" type="parTrans" cxnId="{791ED55F-4929-4618-95CC-4D30F09C273A}">
      <dgm:prSet/>
      <dgm:spPr/>
      <dgm:t>
        <a:bodyPr/>
        <a:lstStyle/>
        <a:p>
          <a:endParaRPr lang="nl-BE"/>
        </a:p>
      </dgm:t>
    </dgm:pt>
    <dgm:pt modelId="{2423EFA2-A4C0-4767-AFD4-DDFE71B588B0}" type="sibTrans" cxnId="{791ED55F-4929-4618-95CC-4D30F09C273A}">
      <dgm:prSet/>
      <dgm:spPr/>
      <dgm:t>
        <a:bodyPr/>
        <a:lstStyle/>
        <a:p>
          <a:endParaRPr lang="nl-BE"/>
        </a:p>
      </dgm:t>
    </dgm:pt>
    <dgm:pt modelId="{B421FE95-6769-4428-8AB1-D381728D2B2A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400" dirty="0" smtClean="0">
              <a:latin typeface="Calibri" panose="020F0502020204030204" pitchFamily="34" charset="0"/>
            </a:rPr>
            <a:t>Werk samen met de mensen van de vorige sessie</a:t>
          </a:r>
          <a:endParaRPr lang="nl-BE" sz="1400" dirty="0">
            <a:latin typeface="Calibri" panose="020F0502020204030204" pitchFamily="34" charset="0"/>
          </a:endParaRPr>
        </a:p>
      </dgm:t>
    </dgm:pt>
    <dgm:pt modelId="{230C4FEB-B967-4EB5-9908-5D7663641163}" type="parTrans" cxnId="{63A44E1B-9D36-4EF0-A811-D0745AEF89AC}">
      <dgm:prSet/>
      <dgm:spPr/>
      <dgm:t>
        <a:bodyPr/>
        <a:lstStyle/>
        <a:p>
          <a:endParaRPr lang="nl-BE"/>
        </a:p>
      </dgm:t>
    </dgm:pt>
    <dgm:pt modelId="{E436B425-9A31-408F-A95C-AD0970ABE9FB}" type="sibTrans" cxnId="{63A44E1B-9D36-4EF0-A811-D0745AEF89AC}">
      <dgm:prSet/>
      <dgm:spPr/>
      <dgm:t>
        <a:bodyPr/>
        <a:lstStyle/>
        <a:p>
          <a:endParaRPr lang="nl-BE"/>
        </a:p>
      </dgm:t>
    </dgm:pt>
    <dgm:pt modelId="{CA19889B-DE28-493E-9C8B-A9BDFABEB3F5}">
      <dgm:prSet phldrT="[Teks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nl-BE" dirty="0" smtClean="0"/>
            <a:t>Lesdoelen</a:t>
          </a:r>
          <a:endParaRPr lang="nl-BE" dirty="0"/>
        </a:p>
      </dgm:t>
    </dgm:pt>
    <dgm:pt modelId="{DB4AAB13-3285-44F5-BA16-019115298D6C}" type="parTrans" cxnId="{A61E57DE-E9B9-4D01-955E-0C02DE277F74}">
      <dgm:prSet/>
      <dgm:spPr/>
      <dgm:t>
        <a:bodyPr/>
        <a:lstStyle/>
        <a:p>
          <a:endParaRPr lang="nl-BE"/>
        </a:p>
      </dgm:t>
    </dgm:pt>
    <dgm:pt modelId="{B3C074E4-2B3D-4D0B-B3B5-DB6C99AD5123}" type="sibTrans" cxnId="{A61E57DE-E9B9-4D01-955E-0C02DE277F74}">
      <dgm:prSet/>
      <dgm:spPr/>
      <dgm:t>
        <a:bodyPr/>
        <a:lstStyle/>
        <a:p>
          <a:endParaRPr lang="nl-BE"/>
        </a:p>
      </dgm:t>
    </dgm:pt>
    <dgm:pt modelId="{C63CC740-66F7-4BD2-8B31-CAC42F480BE6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NL" sz="1400" dirty="0" smtClean="0">
              <a:latin typeface="Calibri" panose="020F0502020204030204" pitchFamily="34" charset="0"/>
            </a:rPr>
            <a:t>Gebruik dezelfde eindterm als de vorig keer</a:t>
          </a:r>
          <a:endParaRPr lang="nl-BE" sz="1400" dirty="0">
            <a:latin typeface="Calibri" panose="020F0502020204030204" pitchFamily="34" charset="0"/>
          </a:endParaRPr>
        </a:p>
      </dgm:t>
    </dgm:pt>
    <dgm:pt modelId="{462A99AD-6F64-4D66-8DDF-A1E1F9C4A6B4}" type="parTrans" cxnId="{8C5C9E0C-6D91-4A9C-82AD-0D436F579191}">
      <dgm:prSet/>
      <dgm:spPr/>
      <dgm:t>
        <a:bodyPr/>
        <a:lstStyle/>
        <a:p>
          <a:endParaRPr lang="nl-BE"/>
        </a:p>
      </dgm:t>
    </dgm:pt>
    <dgm:pt modelId="{061B6D78-2788-4B89-BACD-392EDD458D72}" type="sibTrans" cxnId="{8C5C9E0C-6D91-4A9C-82AD-0D436F579191}">
      <dgm:prSet/>
      <dgm:spPr/>
      <dgm:t>
        <a:bodyPr/>
        <a:lstStyle/>
        <a:p>
          <a:endParaRPr lang="nl-BE"/>
        </a:p>
      </dgm:t>
    </dgm:pt>
    <dgm:pt modelId="{C472EB84-4209-41F6-A4E7-5728D65211CB}">
      <dgm:prSet phldrT="[Teks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nl-BE" dirty="0" smtClean="0"/>
            <a:t>Delen</a:t>
          </a:r>
          <a:endParaRPr lang="nl-BE" dirty="0"/>
        </a:p>
      </dgm:t>
    </dgm:pt>
    <dgm:pt modelId="{868A8776-0525-44D8-8229-F33FC09F7019}" type="parTrans" cxnId="{D00A96AE-E589-4347-B955-AE19568E6E95}">
      <dgm:prSet/>
      <dgm:spPr/>
      <dgm:t>
        <a:bodyPr/>
        <a:lstStyle/>
        <a:p>
          <a:endParaRPr lang="nl-BE"/>
        </a:p>
      </dgm:t>
    </dgm:pt>
    <dgm:pt modelId="{EE61D21E-801D-41E9-B47B-BFC2390AF1DB}" type="sibTrans" cxnId="{D00A96AE-E589-4347-B955-AE19568E6E95}">
      <dgm:prSet/>
      <dgm:spPr/>
      <dgm:t>
        <a:bodyPr/>
        <a:lstStyle/>
        <a:p>
          <a:endParaRPr lang="nl-BE"/>
        </a:p>
      </dgm:t>
    </dgm:pt>
    <dgm:pt modelId="{5555B932-CF60-414D-91C4-97583C7AAE28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400" dirty="0" smtClean="0">
              <a:latin typeface="Calibri" panose="020F0502020204030204" pitchFamily="34" charset="0"/>
            </a:rPr>
            <a:t>Giet alles in een overzichtelijk document</a:t>
          </a:r>
          <a:endParaRPr lang="nl-BE" sz="1400" dirty="0">
            <a:latin typeface="Calibri" panose="020F0502020204030204" pitchFamily="34" charset="0"/>
          </a:endParaRPr>
        </a:p>
      </dgm:t>
    </dgm:pt>
    <dgm:pt modelId="{BE2474EC-72EE-49F9-81A3-3E57DAC74FC5}" type="parTrans" cxnId="{9C676463-2EC1-48FA-9529-0DAE0DD13470}">
      <dgm:prSet/>
      <dgm:spPr/>
      <dgm:t>
        <a:bodyPr/>
        <a:lstStyle/>
        <a:p>
          <a:endParaRPr lang="nl-BE"/>
        </a:p>
      </dgm:t>
    </dgm:pt>
    <dgm:pt modelId="{58FF20F3-D705-474D-8973-B48A188B55D4}" type="sibTrans" cxnId="{9C676463-2EC1-48FA-9529-0DAE0DD13470}">
      <dgm:prSet/>
      <dgm:spPr/>
      <dgm:t>
        <a:bodyPr/>
        <a:lstStyle/>
        <a:p>
          <a:endParaRPr lang="nl-BE"/>
        </a:p>
      </dgm:t>
    </dgm:pt>
    <dgm:pt modelId="{4C201EAA-5B51-419B-9205-6EC2D81D52A8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400" dirty="0" smtClean="0">
              <a:latin typeface="Calibri" panose="020F0502020204030204" pitchFamily="34" charset="0"/>
            </a:rPr>
            <a:t>Maak een </a:t>
          </a:r>
          <a:r>
            <a:rPr lang="nl-BE" sz="1400" dirty="0" err="1" smtClean="0">
              <a:latin typeface="Calibri" panose="020F0502020204030204" pitchFamily="34" charset="0"/>
            </a:rPr>
            <a:t>rubric</a:t>
          </a:r>
          <a:r>
            <a:rPr lang="nl-BE" sz="1400" dirty="0" smtClean="0">
              <a:latin typeface="Calibri" panose="020F0502020204030204" pitchFamily="34" charset="0"/>
            </a:rPr>
            <a:t> van 4 criteria en minimaal 3 niveaus</a:t>
          </a:r>
          <a:endParaRPr lang="nl-BE" sz="1400" dirty="0">
            <a:latin typeface="Calibri" panose="020F0502020204030204" pitchFamily="34" charset="0"/>
          </a:endParaRPr>
        </a:p>
      </dgm:t>
    </dgm:pt>
    <dgm:pt modelId="{31832477-E9EE-4635-8B62-97AA00861998}" type="parTrans" cxnId="{CBC2108C-4902-410A-B55B-EF20AB262296}">
      <dgm:prSet/>
      <dgm:spPr/>
      <dgm:t>
        <a:bodyPr/>
        <a:lstStyle/>
        <a:p>
          <a:endParaRPr lang="nl-BE"/>
        </a:p>
      </dgm:t>
    </dgm:pt>
    <dgm:pt modelId="{90CFE347-18AE-464C-B4B8-3813B031F62F}" type="sibTrans" cxnId="{CBC2108C-4902-410A-B55B-EF20AB262296}">
      <dgm:prSet/>
      <dgm:spPr/>
      <dgm:t>
        <a:bodyPr/>
        <a:lstStyle/>
        <a:p>
          <a:endParaRPr lang="nl-BE"/>
        </a:p>
      </dgm:t>
    </dgm:pt>
    <dgm:pt modelId="{F59CEEDF-2E5B-48FF-A106-B5352D289575}">
      <dgm:prSet phldrT="[Teks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nl-BE" dirty="0" err="1" smtClean="0"/>
            <a:t>Rubric</a:t>
          </a:r>
          <a:r>
            <a:rPr lang="nl-BE" dirty="0" smtClean="0"/>
            <a:t> maken</a:t>
          </a:r>
          <a:endParaRPr lang="nl-BE" dirty="0"/>
        </a:p>
      </dgm:t>
    </dgm:pt>
    <dgm:pt modelId="{0243812A-6531-4C7A-AA84-E327D0ED3EFB}" type="parTrans" cxnId="{FDBA0F3D-F79C-4D95-A3C8-105068D54526}">
      <dgm:prSet/>
      <dgm:spPr/>
      <dgm:t>
        <a:bodyPr/>
        <a:lstStyle/>
        <a:p>
          <a:endParaRPr lang="nl-BE"/>
        </a:p>
      </dgm:t>
    </dgm:pt>
    <dgm:pt modelId="{459871EE-5052-4ABF-99E0-0E9D4166F78A}" type="sibTrans" cxnId="{FDBA0F3D-F79C-4D95-A3C8-105068D54526}">
      <dgm:prSet/>
      <dgm:spPr/>
      <dgm:t>
        <a:bodyPr/>
        <a:lstStyle/>
        <a:p>
          <a:endParaRPr lang="nl-BE"/>
        </a:p>
      </dgm:t>
    </dgm:pt>
    <dgm:pt modelId="{8E6451CD-09CB-48CD-8CA3-BD6C6CD9D8DD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400" dirty="0" smtClean="0">
              <a:latin typeface="Calibri" panose="020F0502020204030204" pitchFamily="34" charset="0"/>
            </a:rPr>
            <a:t>Upload dit document als je klaar bent via noteapp.com/kl3</a:t>
          </a:r>
          <a:endParaRPr lang="nl-BE" sz="1400" dirty="0">
            <a:latin typeface="Calibri" panose="020F0502020204030204" pitchFamily="34" charset="0"/>
          </a:endParaRPr>
        </a:p>
      </dgm:t>
    </dgm:pt>
    <dgm:pt modelId="{9ADD37D9-B404-4C7D-AF00-FB51AE458CD3}" type="parTrans" cxnId="{D226475A-0A49-4764-9A0A-5D8C2FC6C518}">
      <dgm:prSet/>
      <dgm:spPr/>
      <dgm:t>
        <a:bodyPr/>
        <a:lstStyle/>
        <a:p>
          <a:endParaRPr lang="nl-BE"/>
        </a:p>
      </dgm:t>
    </dgm:pt>
    <dgm:pt modelId="{AAC49E91-83F6-4F8D-9454-EA47085F0E49}" type="sibTrans" cxnId="{D226475A-0A49-4764-9A0A-5D8C2FC6C518}">
      <dgm:prSet/>
      <dgm:spPr/>
      <dgm:t>
        <a:bodyPr/>
        <a:lstStyle/>
        <a:p>
          <a:endParaRPr lang="nl-BE"/>
        </a:p>
      </dgm:t>
    </dgm:pt>
    <dgm:pt modelId="{954D1A76-D693-48C6-A630-84F3689E9AC9}">
      <dgm:prSet phldrT="[Teks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nl-BE" dirty="0" smtClean="0"/>
            <a:t>Feedback</a:t>
          </a:r>
          <a:endParaRPr lang="nl-BE" dirty="0"/>
        </a:p>
      </dgm:t>
    </dgm:pt>
    <dgm:pt modelId="{744430DE-B1D8-4587-9D07-37240D12B7AB}" type="parTrans" cxnId="{1D342BF1-FDED-477A-BABD-8F6FFB23A642}">
      <dgm:prSet/>
      <dgm:spPr/>
      <dgm:t>
        <a:bodyPr/>
        <a:lstStyle/>
        <a:p>
          <a:endParaRPr lang="nl-BE"/>
        </a:p>
      </dgm:t>
    </dgm:pt>
    <dgm:pt modelId="{A9EC99FA-0711-4ED7-A68D-DC10D3EEF096}" type="sibTrans" cxnId="{1D342BF1-FDED-477A-BABD-8F6FFB23A642}">
      <dgm:prSet/>
      <dgm:spPr/>
      <dgm:t>
        <a:bodyPr/>
        <a:lstStyle/>
        <a:p>
          <a:endParaRPr lang="nl-BE"/>
        </a:p>
      </dgm:t>
    </dgm:pt>
    <dgm:pt modelId="{3FFB32C1-53D7-42D4-BD99-224680786690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400" dirty="0" smtClean="0">
              <a:latin typeface="Calibri" panose="020F0502020204030204" pitchFamily="34" charset="0"/>
            </a:rPr>
            <a:t>Als twee groepjes met dezelfde kleur klaar zijn </a:t>
          </a:r>
          <a:r>
            <a:rPr lang="nl-BE" sz="1400" smtClean="0">
              <a:latin typeface="Calibri" panose="020F0502020204030204" pitchFamily="34" charset="0"/>
            </a:rPr>
            <a:t>= steek je hand op</a:t>
          </a:r>
          <a:endParaRPr lang="nl-BE" sz="1400" dirty="0">
            <a:latin typeface="Calibri" panose="020F0502020204030204" pitchFamily="34" charset="0"/>
          </a:endParaRPr>
        </a:p>
      </dgm:t>
    </dgm:pt>
    <dgm:pt modelId="{142CAFA6-317F-4FEA-8442-30BA5DEF3590}" type="parTrans" cxnId="{270FB9EE-DC59-43DA-BA7D-22A9F86D8D8A}">
      <dgm:prSet/>
      <dgm:spPr/>
      <dgm:t>
        <a:bodyPr/>
        <a:lstStyle/>
        <a:p>
          <a:endParaRPr lang="nl-BE"/>
        </a:p>
      </dgm:t>
    </dgm:pt>
    <dgm:pt modelId="{37B1961E-1CA0-4187-B2CD-5E4B0E2D0552}" type="sibTrans" cxnId="{270FB9EE-DC59-43DA-BA7D-22A9F86D8D8A}">
      <dgm:prSet/>
      <dgm:spPr/>
      <dgm:t>
        <a:bodyPr/>
        <a:lstStyle/>
        <a:p>
          <a:endParaRPr lang="nl-BE"/>
        </a:p>
      </dgm:t>
    </dgm:pt>
    <dgm:pt modelId="{F9DE5B15-AA83-420D-8145-3D3321675719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NL" sz="1400" dirty="0" smtClean="0">
              <a:latin typeface="Calibri" panose="020F0502020204030204" pitchFamily="34" charset="0"/>
            </a:rPr>
            <a:t>Noteer vragen en opmerking in de post-it.</a:t>
          </a:r>
          <a:endParaRPr lang="nl-BE" sz="1400" dirty="0">
            <a:latin typeface="Calibri" panose="020F0502020204030204" pitchFamily="34" charset="0"/>
          </a:endParaRPr>
        </a:p>
      </dgm:t>
    </dgm:pt>
    <dgm:pt modelId="{C8AFF396-0DD4-4611-A9A8-3C91FA8DB09A}" type="parTrans" cxnId="{E0CD7620-5AFB-4CB3-BDD8-C533CE822DED}">
      <dgm:prSet/>
      <dgm:spPr/>
      <dgm:t>
        <a:bodyPr/>
        <a:lstStyle/>
        <a:p>
          <a:endParaRPr lang="nl-BE"/>
        </a:p>
      </dgm:t>
    </dgm:pt>
    <dgm:pt modelId="{F99F8779-86EC-4401-A573-4F7BFA7D664A}" type="sibTrans" cxnId="{E0CD7620-5AFB-4CB3-BDD8-C533CE822DED}">
      <dgm:prSet/>
      <dgm:spPr/>
      <dgm:t>
        <a:bodyPr/>
        <a:lstStyle/>
        <a:p>
          <a:endParaRPr lang="nl-BE"/>
        </a:p>
      </dgm:t>
    </dgm:pt>
    <dgm:pt modelId="{32E1F1AD-B929-4F97-98BB-5175C772F02E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NL" sz="1400" dirty="0" smtClean="0">
              <a:latin typeface="Calibri" panose="020F0502020204030204" pitchFamily="34" charset="0"/>
            </a:rPr>
            <a:t>Geen geschikt </a:t>
          </a:r>
          <a:r>
            <a:rPr lang="nl-NL" sz="1400" dirty="0" err="1" smtClean="0">
              <a:latin typeface="Calibri" panose="020F0502020204030204" pitchFamily="34" charset="0"/>
            </a:rPr>
            <a:t>lesdoel</a:t>
          </a:r>
          <a:r>
            <a:rPr lang="nl-NL" sz="1400" dirty="0" smtClean="0">
              <a:latin typeface="Calibri" panose="020F0502020204030204" pitchFamily="34" charset="0"/>
            </a:rPr>
            <a:t>: maak een nieuw (aansluitend bij de eindterm)</a:t>
          </a:r>
          <a:endParaRPr lang="nl-BE" sz="1400" dirty="0">
            <a:latin typeface="Calibri" panose="020F0502020204030204" pitchFamily="34" charset="0"/>
          </a:endParaRPr>
        </a:p>
      </dgm:t>
    </dgm:pt>
    <dgm:pt modelId="{B0548BBD-2A04-4BCC-8D75-2A88F59C1C8A}" type="parTrans" cxnId="{5B7C334C-E319-42E9-A9CE-F95E454AF5BA}">
      <dgm:prSet/>
      <dgm:spPr/>
      <dgm:t>
        <a:bodyPr/>
        <a:lstStyle/>
        <a:p>
          <a:endParaRPr lang="nl-BE"/>
        </a:p>
      </dgm:t>
    </dgm:pt>
    <dgm:pt modelId="{CA6FDB6C-ACEC-4A4D-985B-15F464A500F8}" type="sibTrans" cxnId="{5B7C334C-E319-42E9-A9CE-F95E454AF5BA}">
      <dgm:prSet/>
      <dgm:spPr/>
      <dgm:t>
        <a:bodyPr/>
        <a:lstStyle/>
        <a:p>
          <a:endParaRPr lang="nl-BE"/>
        </a:p>
      </dgm:t>
    </dgm:pt>
    <dgm:pt modelId="{EA9490E2-E366-4422-962F-C2AFDAB051C0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NL" sz="1400" dirty="0" smtClean="0">
              <a:latin typeface="Calibri" panose="020F0502020204030204" pitchFamily="34" charset="0"/>
            </a:rPr>
            <a:t>Omschrijf kort de opdracht waarvoor je de </a:t>
          </a:r>
          <a:r>
            <a:rPr lang="nl-NL" sz="1400" dirty="0" err="1" smtClean="0">
              <a:latin typeface="Calibri" panose="020F0502020204030204" pitchFamily="34" charset="0"/>
            </a:rPr>
            <a:t>rubric</a:t>
          </a:r>
          <a:r>
            <a:rPr lang="nl-NL" sz="1400" dirty="0" smtClean="0">
              <a:latin typeface="Calibri" panose="020F0502020204030204" pitchFamily="34" charset="0"/>
            </a:rPr>
            <a:t> maakt.</a:t>
          </a:r>
          <a:endParaRPr lang="nl-BE" sz="1400" dirty="0">
            <a:latin typeface="Calibri" panose="020F0502020204030204" pitchFamily="34" charset="0"/>
          </a:endParaRPr>
        </a:p>
      </dgm:t>
    </dgm:pt>
    <dgm:pt modelId="{5B5050C0-77DB-44E7-86C4-ED70AA04F61B}" type="parTrans" cxnId="{367E1518-EFCD-49D1-B7B9-A4850466EEEE}">
      <dgm:prSet/>
      <dgm:spPr/>
      <dgm:t>
        <a:bodyPr/>
        <a:lstStyle/>
        <a:p>
          <a:endParaRPr lang="nl-BE"/>
        </a:p>
      </dgm:t>
    </dgm:pt>
    <dgm:pt modelId="{5DE7B83E-F45E-48E5-BC42-0A993DC34AE1}" type="sibTrans" cxnId="{367E1518-EFCD-49D1-B7B9-A4850466EEEE}">
      <dgm:prSet/>
      <dgm:spPr/>
      <dgm:t>
        <a:bodyPr/>
        <a:lstStyle/>
        <a:p>
          <a:endParaRPr lang="nl-BE"/>
        </a:p>
      </dgm:t>
    </dgm:pt>
    <dgm:pt modelId="{8B6868B5-3BC7-442B-969E-384EC0B8A3DB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400" dirty="0" smtClean="0">
              <a:latin typeface="Calibri" panose="020F0502020204030204" pitchFamily="34" charset="0"/>
            </a:rPr>
            <a:t>Je bekijkt het document van een ander groepje (afspreken met welk groepje!)</a:t>
          </a:r>
          <a:endParaRPr lang="nl-BE" sz="1400" dirty="0">
            <a:latin typeface="Calibri" panose="020F0502020204030204" pitchFamily="34" charset="0"/>
          </a:endParaRPr>
        </a:p>
      </dgm:t>
    </dgm:pt>
    <dgm:pt modelId="{C353EF2B-6B88-40A9-B4B1-430287BD1878}" type="parTrans" cxnId="{6E6DEB39-BBDF-4B20-87FA-995CE8BB7EE9}">
      <dgm:prSet/>
      <dgm:spPr/>
      <dgm:t>
        <a:bodyPr/>
        <a:lstStyle/>
        <a:p>
          <a:endParaRPr lang="nl-BE"/>
        </a:p>
      </dgm:t>
    </dgm:pt>
    <dgm:pt modelId="{41452479-4CCA-46A7-B3BB-D0FC1EB43B0F}" type="sibTrans" cxnId="{6E6DEB39-BBDF-4B20-87FA-995CE8BB7EE9}">
      <dgm:prSet/>
      <dgm:spPr/>
      <dgm:t>
        <a:bodyPr/>
        <a:lstStyle/>
        <a:p>
          <a:endParaRPr lang="nl-BE"/>
        </a:p>
      </dgm:t>
    </dgm:pt>
    <dgm:pt modelId="{BFBBCB1D-CF22-406E-830A-C56C944B9651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NL" sz="1400" dirty="0" smtClean="0">
              <a:latin typeface="Calibri" panose="020F0502020204030204" pitchFamily="34" charset="0"/>
            </a:rPr>
            <a:t>Zit samen en bespreek elke </a:t>
          </a:r>
          <a:r>
            <a:rPr lang="nl-NL" sz="1400" dirty="0" err="1" smtClean="0">
              <a:latin typeface="Calibri" panose="020F0502020204030204" pitchFamily="34" charset="0"/>
            </a:rPr>
            <a:t>rubric</a:t>
          </a:r>
          <a:r>
            <a:rPr lang="nl-NL" sz="1400" dirty="0" smtClean="0">
              <a:latin typeface="Calibri" panose="020F0502020204030204" pitchFamily="34" charset="0"/>
            </a:rPr>
            <a:t> </a:t>
          </a:r>
          <a:r>
            <a:rPr lang="nl-NL" sz="1400" dirty="0" err="1" smtClean="0">
              <a:latin typeface="Calibri" panose="020F0502020204030204" pitchFamily="34" charset="0"/>
            </a:rPr>
            <a:t>adhv</a:t>
          </a:r>
          <a:r>
            <a:rPr lang="nl-NL" sz="1400" dirty="0" smtClean="0">
              <a:latin typeface="Calibri" panose="020F0502020204030204" pitchFamily="34" charset="0"/>
            </a:rPr>
            <a:t> de vragen en opmerkingen – pas je </a:t>
          </a:r>
          <a:r>
            <a:rPr lang="nl-NL" sz="1400" dirty="0" err="1" smtClean="0">
              <a:latin typeface="Calibri" panose="020F0502020204030204" pitchFamily="34" charset="0"/>
            </a:rPr>
            <a:t>rubric</a:t>
          </a:r>
          <a:r>
            <a:rPr lang="nl-NL" sz="1400" dirty="0" smtClean="0">
              <a:latin typeface="Calibri" panose="020F0502020204030204" pitchFamily="34" charset="0"/>
            </a:rPr>
            <a:t> aan</a:t>
          </a:r>
          <a:r>
            <a:rPr lang="nl-NL" sz="1200" dirty="0" smtClean="0"/>
            <a:t>.</a:t>
          </a:r>
          <a:endParaRPr lang="nl-BE" sz="1200" dirty="0"/>
        </a:p>
      </dgm:t>
    </dgm:pt>
    <dgm:pt modelId="{A7A3FF11-84F0-476E-8902-0E030A01D597}" type="parTrans" cxnId="{625B2216-4B23-49ED-98CD-BED6FD2C26CC}">
      <dgm:prSet/>
      <dgm:spPr/>
      <dgm:t>
        <a:bodyPr/>
        <a:lstStyle/>
        <a:p>
          <a:endParaRPr lang="nl-BE"/>
        </a:p>
      </dgm:t>
    </dgm:pt>
    <dgm:pt modelId="{A74B0EF1-1430-4794-A1DC-FEA62A005CFD}" type="sibTrans" cxnId="{625B2216-4B23-49ED-98CD-BED6FD2C26CC}">
      <dgm:prSet/>
      <dgm:spPr/>
      <dgm:t>
        <a:bodyPr/>
        <a:lstStyle/>
        <a:p>
          <a:endParaRPr lang="nl-BE"/>
        </a:p>
      </dgm:t>
    </dgm:pt>
    <dgm:pt modelId="{1DBA4213-48E8-439C-AD89-11DAD5A5F619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400" dirty="0" smtClean="0">
              <a:latin typeface="Calibri" panose="020F0502020204030204" pitchFamily="34" charset="0"/>
            </a:rPr>
            <a:t>Kijk in je lesdoelen: kies een complex </a:t>
          </a:r>
          <a:r>
            <a:rPr lang="nl-BE" sz="1400" dirty="0" err="1" smtClean="0">
              <a:latin typeface="Calibri" panose="020F0502020204030204" pitchFamily="34" charset="0"/>
            </a:rPr>
            <a:t>lesdoel</a:t>
          </a:r>
          <a:r>
            <a:rPr lang="nl-BE" sz="1400" dirty="0" smtClean="0">
              <a:latin typeface="Calibri" panose="020F0502020204030204" pitchFamily="34" charset="0"/>
            </a:rPr>
            <a:t> dat door een </a:t>
          </a:r>
          <a:r>
            <a:rPr lang="nl-BE" sz="1400" dirty="0" err="1" smtClean="0">
              <a:latin typeface="Calibri" panose="020F0502020204030204" pitchFamily="34" charset="0"/>
            </a:rPr>
            <a:t>rubric</a:t>
          </a:r>
          <a:r>
            <a:rPr lang="nl-BE" sz="1400" dirty="0" smtClean="0">
              <a:latin typeface="Calibri" panose="020F0502020204030204" pitchFamily="34" charset="0"/>
            </a:rPr>
            <a:t> kan geëvalueerd worden.</a:t>
          </a:r>
          <a:endParaRPr lang="nl-BE" sz="1400" dirty="0">
            <a:latin typeface="Calibri" panose="020F0502020204030204" pitchFamily="34" charset="0"/>
          </a:endParaRPr>
        </a:p>
      </dgm:t>
    </dgm:pt>
    <dgm:pt modelId="{E8675CA3-1130-4214-BCCF-16BA134B9E9F}" type="parTrans" cxnId="{C9EDDA52-7C3B-42F8-9CEA-3C24093CF758}">
      <dgm:prSet/>
      <dgm:spPr/>
      <dgm:t>
        <a:bodyPr/>
        <a:lstStyle/>
        <a:p>
          <a:endParaRPr lang="en-US"/>
        </a:p>
      </dgm:t>
    </dgm:pt>
    <dgm:pt modelId="{9F765D29-EA84-48EF-A23B-714DD5199E36}" type="sibTrans" cxnId="{C9EDDA52-7C3B-42F8-9CEA-3C24093CF758}">
      <dgm:prSet/>
      <dgm:spPr/>
      <dgm:t>
        <a:bodyPr/>
        <a:lstStyle/>
        <a:p>
          <a:endParaRPr lang="en-US"/>
        </a:p>
      </dgm:t>
    </dgm:pt>
    <dgm:pt modelId="{A26680BB-EE15-4AB6-B380-46B77C07059A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400" dirty="0" smtClean="0">
              <a:latin typeface="Calibri" panose="020F0502020204030204" pitchFamily="34" charset="0"/>
            </a:rPr>
            <a:t>Indien afwezig: sluit aan bij groepje met gelijkaardige opleiding</a:t>
          </a:r>
          <a:endParaRPr lang="nl-BE" sz="1400" dirty="0">
            <a:latin typeface="Calibri" panose="020F0502020204030204" pitchFamily="34" charset="0"/>
          </a:endParaRPr>
        </a:p>
      </dgm:t>
    </dgm:pt>
    <dgm:pt modelId="{16367E29-5FD3-43E3-A68C-5414F76AFE0B}" type="parTrans" cxnId="{C1A7A58E-4908-4E14-A588-F475F5B6596B}">
      <dgm:prSet/>
      <dgm:spPr/>
      <dgm:t>
        <a:bodyPr/>
        <a:lstStyle/>
        <a:p>
          <a:endParaRPr lang="en-US"/>
        </a:p>
      </dgm:t>
    </dgm:pt>
    <dgm:pt modelId="{7D69248E-A13C-4300-925F-110AF44E8400}" type="sibTrans" cxnId="{C1A7A58E-4908-4E14-A588-F475F5B6596B}">
      <dgm:prSet/>
      <dgm:spPr/>
      <dgm:t>
        <a:bodyPr/>
        <a:lstStyle/>
        <a:p>
          <a:endParaRPr lang="en-US"/>
        </a:p>
      </dgm:t>
    </dgm:pt>
    <dgm:pt modelId="{12DE2B2C-FAB1-4489-97F1-D0990BFAB620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nl-BE" sz="1400" dirty="0" smtClean="0">
              <a:latin typeface="Calibri" panose="020F0502020204030204" pitchFamily="34" charset="0"/>
            </a:rPr>
            <a:t>Geel = wiskunde, roze =  biologie, blauw =  LO</a:t>
          </a:r>
          <a:endParaRPr lang="nl-BE" sz="1400" dirty="0">
            <a:latin typeface="Calibri" panose="020F0502020204030204" pitchFamily="34" charset="0"/>
          </a:endParaRPr>
        </a:p>
      </dgm:t>
    </dgm:pt>
    <dgm:pt modelId="{27D96E8F-7D4A-4C78-8931-96CBEE9EB531}" type="parTrans" cxnId="{1FC3283D-2AEE-4122-AC14-39A896539AB8}">
      <dgm:prSet/>
      <dgm:spPr/>
      <dgm:t>
        <a:bodyPr/>
        <a:lstStyle/>
        <a:p>
          <a:endParaRPr lang="en-US"/>
        </a:p>
      </dgm:t>
    </dgm:pt>
    <dgm:pt modelId="{CE48C447-B0A2-4075-BF05-456BAB6A3A0C}" type="sibTrans" cxnId="{1FC3283D-2AEE-4122-AC14-39A896539AB8}">
      <dgm:prSet/>
      <dgm:spPr/>
      <dgm:t>
        <a:bodyPr/>
        <a:lstStyle/>
        <a:p>
          <a:endParaRPr lang="en-US"/>
        </a:p>
      </dgm:t>
    </dgm:pt>
    <dgm:pt modelId="{5B1FF462-A1C0-4349-85AF-95330B30C579}" type="pres">
      <dgm:prSet presAssocID="{686A44CF-6157-4613-9CCD-D631F0C82E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662C8B5C-7DE3-4806-8175-36090DE7F038}" type="pres">
      <dgm:prSet presAssocID="{5DD82C52-9463-4BDE-9F0C-A75CA0CAC2C8}" presName="composite" presStyleCnt="0"/>
      <dgm:spPr/>
    </dgm:pt>
    <dgm:pt modelId="{1F8B7A40-16A2-4995-B3EB-270F8F841681}" type="pres">
      <dgm:prSet presAssocID="{5DD82C52-9463-4BDE-9F0C-A75CA0CAC2C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D7452E1-DE63-412C-9F60-316F7904B41A}" type="pres">
      <dgm:prSet presAssocID="{5DD82C52-9463-4BDE-9F0C-A75CA0CAC2C8}" presName="descendantText" presStyleLbl="alignAcc1" presStyleIdx="0" presStyleCnt="5" custScaleY="100000" custLinFactNeighborY="611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6F2FF30-FF47-4118-B0BD-D7EAD3EF77DF}" type="pres">
      <dgm:prSet presAssocID="{2423EFA2-A4C0-4767-AFD4-DDFE71B588B0}" presName="sp" presStyleCnt="0"/>
      <dgm:spPr/>
    </dgm:pt>
    <dgm:pt modelId="{848967D6-BDC7-4108-88AA-5C0FB1058E6F}" type="pres">
      <dgm:prSet presAssocID="{CA19889B-DE28-493E-9C8B-A9BDFABEB3F5}" presName="composite" presStyleCnt="0"/>
      <dgm:spPr/>
    </dgm:pt>
    <dgm:pt modelId="{12AB6A63-09CE-46DD-8CB9-AA4202D2997A}" type="pres">
      <dgm:prSet presAssocID="{CA19889B-DE28-493E-9C8B-A9BDFABEB3F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CDFE32D-8E91-4736-B297-37B0DBB15CC0}" type="pres">
      <dgm:prSet presAssocID="{CA19889B-DE28-493E-9C8B-A9BDFABEB3F5}" presName="descendantText" presStyleLbl="alignAcc1" presStyleIdx="1" presStyleCnt="5" custScaleY="10408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C73F7FE-611C-4568-9F1B-A966D48873F4}" type="pres">
      <dgm:prSet presAssocID="{B3C074E4-2B3D-4D0B-B3B5-DB6C99AD5123}" presName="sp" presStyleCnt="0"/>
      <dgm:spPr/>
    </dgm:pt>
    <dgm:pt modelId="{45F371BE-3EE1-485D-86C6-0855F0B25A2B}" type="pres">
      <dgm:prSet presAssocID="{F59CEEDF-2E5B-48FF-A106-B5352D289575}" presName="composite" presStyleCnt="0"/>
      <dgm:spPr/>
    </dgm:pt>
    <dgm:pt modelId="{7CA428E9-E80E-40F9-B87B-FD5F86EBC301}" type="pres">
      <dgm:prSet presAssocID="{F59CEEDF-2E5B-48FF-A106-B5352D28957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BED618C-BA97-4CEE-8B2E-F2C88093894F}" type="pres">
      <dgm:prSet presAssocID="{F59CEEDF-2E5B-48FF-A106-B5352D289575}" presName="descendantText" presStyleLbl="alignAcc1" presStyleIdx="2" presStyleCnt="5" custScaleY="86782" custLinFactNeighborX="133" custLinFactNeighborY="-180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0DE1F80-EE72-4E3F-8FDC-F310A087B3BF}" type="pres">
      <dgm:prSet presAssocID="{459871EE-5052-4ABF-99E0-0E9D4166F78A}" presName="sp" presStyleCnt="0"/>
      <dgm:spPr/>
    </dgm:pt>
    <dgm:pt modelId="{1955A15A-F517-47A7-B0C1-1C10E1B56F8F}" type="pres">
      <dgm:prSet presAssocID="{C472EB84-4209-41F6-A4E7-5728D65211CB}" presName="composite" presStyleCnt="0"/>
      <dgm:spPr/>
    </dgm:pt>
    <dgm:pt modelId="{6C8A29DD-99E0-4479-B53F-9955153F4CEB}" type="pres">
      <dgm:prSet presAssocID="{C472EB84-4209-41F6-A4E7-5728D65211C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5E4CBB9-2917-4CF4-90ED-D55C3586CA18}" type="pres">
      <dgm:prSet presAssocID="{C472EB84-4209-41F6-A4E7-5728D65211CB}" presName="descendantText" presStyleLbl="alignAcc1" presStyleIdx="3" presStyleCnt="5" custScaleY="9947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F9C90A3-3A19-40E1-A7FB-27702549C201}" type="pres">
      <dgm:prSet presAssocID="{EE61D21E-801D-41E9-B47B-BFC2390AF1DB}" presName="sp" presStyleCnt="0"/>
      <dgm:spPr/>
    </dgm:pt>
    <dgm:pt modelId="{A36850CB-0126-4C9A-BB04-B8542EF6DE19}" type="pres">
      <dgm:prSet presAssocID="{954D1A76-D693-48C6-A630-84F3689E9AC9}" presName="composite" presStyleCnt="0"/>
      <dgm:spPr/>
    </dgm:pt>
    <dgm:pt modelId="{97CA2A8E-1DBE-47CF-86C9-E31D2CD3D1A9}" type="pres">
      <dgm:prSet presAssocID="{954D1A76-D693-48C6-A630-84F3689E9AC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318512-29B7-40EB-9596-34A8D2F7CC73}" type="pres">
      <dgm:prSet presAssocID="{954D1A76-D693-48C6-A630-84F3689E9AC9}" presName="descendantText" presStyleLbl="alignAcc1" presStyleIdx="4" presStyleCnt="5" custScaleY="133506" custLinFactNeighborX="3677" custLinFactNeighborY="513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BF6C6C49-DDD4-434E-9F64-2EAA2F4686CF}" type="presOf" srcId="{4C201EAA-5B51-419B-9205-6EC2D81D52A8}" destId="{ABED618C-BA97-4CEE-8B2E-F2C88093894F}" srcOrd="0" destOrd="1" presId="urn:microsoft.com/office/officeart/2005/8/layout/chevron2"/>
    <dgm:cxn modelId="{644DC19C-C585-42A6-B554-D208853B4ECB}" type="presOf" srcId="{C63CC740-66F7-4BD2-8B31-CAC42F480BE6}" destId="{DCDFE32D-8E91-4736-B297-37B0DBB15CC0}" srcOrd="0" destOrd="0" presId="urn:microsoft.com/office/officeart/2005/8/layout/chevron2"/>
    <dgm:cxn modelId="{5FDE7671-B59E-4490-9C6F-CDF9BB4C05A9}" type="presOf" srcId="{8E6451CD-09CB-48CD-8CA3-BD6C6CD9D8DD}" destId="{75E4CBB9-2917-4CF4-90ED-D55C3586CA18}" srcOrd="0" destOrd="1" presId="urn:microsoft.com/office/officeart/2005/8/layout/chevron2"/>
    <dgm:cxn modelId="{5A6EC71C-5325-45E1-BE73-CA4E9960F11C}" type="presOf" srcId="{BFBBCB1D-CF22-406E-830A-C56C944B9651}" destId="{8B318512-29B7-40EB-9596-34A8D2F7CC73}" srcOrd="0" destOrd="3" presId="urn:microsoft.com/office/officeart/2005/8/layout/chevron2"/>
    <dgm:cxn modelId="{8C5C9E0C-6D91-4A9C-82AD-0D436F579191}" srcId="{CA19889B-DE28-493E-9C8B-A9BDFABEB3F5}" destId="{C63CC740-66F7-4BD2-8B31-CAC42F480BE6}" srcOrd="0" destOrd="0" parTransId="{462A99AD-6F64-4D66-8DDF-A1E1F9C4A6B4}" sibTransId="{061B6D78-2788-4B89-BACD-392EDD458D72}"/>
    <dgm:cxn modelId="{99F2A8E7-0A96-44A2-BAD7-97C458686674}" type="presOf" srcId="{3FFB32C1-53D7-42D4-BD99-224680786690}" destId="{8B318512-29B7-40EB-9596-34A8D2F7CC73}" srcOrd="0" destOrd="0" presId="urn:microsoft.com/office/officeart/2005/8/layout/chevron2"/>
    <dgm:cxn modelId="{76DB5CCC-4B9A-4EF1-BE2C-7BF2D8BB8AF2}" type="presOf" srcId="{A26680BB-EE15-4AB6-B380-46B77C07059A}" destId="{9D7452E1-DE63-412C-9F60-316F7904B41A}" srcOrd="0" destOrd="1" presId="urn:microsoft.com/office/officeart/2005/8/layout/chevron2"/>
    <dgm:cxn modelId="{9E8B70F7-2BD1-42D2-8EAE-19831C4239CF}" type="presOf" srcId="{CA19889B-DE28-493E-9C8B-A9BDFABEB3F5}" destId="{12AB6A63-09CE-46DD-8CB9-AA4202D2997A}" srcOrd="0" destOrd="0" presId="urn:microsoft.com/office/officeart/2005/8/layout/chevron2"/>
    <dgm:cxn modelId="{ECC647DF-A04D-4449-8E09-4511AB631D9E}" type="presOf" srcId="{B421FE95-6769-4428-8AB1-D381728D2B2A}" destId="{9D7452E1-DE63-412C-9F60-316F7904B41A}" srcOrd="0" destOrd="0" presId="urn:microsoft.com/office/officeart/2005/8/layout/chevron2"/>
    <dgm:cxn modelId="{1D342BF1-FDED-477A-BABD-8F6FFB23A642}" srcId="{686A44CF-6157-4613-9CCD-D631F0C82EE9}" destId="{954D1A76-D693-48C6-A630-84F3689E9AC9}" srcOrd="4" destOrd="0" parTransId="{744430DE-B1D8-4587-9D07-37240D12B7AB}" sibTransId="{A9EC99FA-0711-4ED7-A68D-DC10D3EEF096}"/>
    <dgm:cxn modelId="{D47754E6-2364-47D5-AC9A-4237C64B5606}" type="presOf" srcId="{686A44CF-6157-4613-9CCD-D631F0C82EE9}" destId="{5B1FF462-A1C0-4349-85AF-95330B30C579}" srcOrd="0" destOrd="0" presId="urn:microsoft.com/office/officeart/2005/8/layout/chevron2"/>
    <dgm:cxn modelId="{C9EDDA52-7C3B-42F8-9CEA-3C24093CF758}" srcId="{CA19889B-DE28-493E-9C8B-A9BDFABEB3F5}" destId="{1DBA4213-48E8-439C-AD89-11DAD5A5F619}" srcOrd="1" destOrd="0" parTransId="{E8675CA3-1130-4214-BCCF-16BA134B9E9F}" sibTransId="{9F765D29-EA84-48EF-A23B-714DD5199E36}"/>
    <dgm:cxn modelId="{D226475A-0A49-4764-9A0A-5D8C2FC6C518}" srcId="{C472EB84-4209-41F6-A4E7-5728D65211CB}" destId="{8E6451CD-09CB-48CD-8CA3-BD6C6CD9D8DD}" srcOrd="1" destOrd="0" parTransId="{9ADD37D9-B404-4C7D-AF00-FB51AE458CD3}" sibTransId="{AAC49E91-83F6-4F8D-9454-EA47085F0E49}"/>
    <dgm:cxn modelId="{63A44E1B-9D36-4EF0-A811-D0745AEF89AC}" srcId="{5DD82C52-9463-4BDE-9F0C-A75CA0CAC2C8}" destId="{B421FE95-6769-4428-8AB1-D381728D2B2A}" srcOrd="0" destOrd="0" parTransId="{230C4FEB-B967-4EB5-9908-5D7663641163}" sibTransId="{E436B425-9A31-408F-A95C-AD0970ABE9FB}"/>
    <dgm:cxn modelId="{5D731A3D-F390-411E-9CFC-34D7605B84E0}" type="presOf" srcId="{8B6868B5-3BC7-442B-969E-384EC0B8A3DB}" destId="{8B318512-29B7-40EB-9596-34A8D2F7CC73}" srcOrd="0" destOrd="1" presId="urn:microsoft.com/office/officeart/2005/8/layout/chevron2"/>
    <dgm:cxn modelId="{791ED55F-4929-4618-95CC-4D30F09C273A}" srcId="{686A44CF-6157-4613-9CCD-D631F0C82EE9}" destId="{5DD82C52-9463-4BDE-9F0C-A75CA0CAC2C8}" srcOrd="0" destOrd="0" parTransId="{58242D07-5BD7-47AA-BBBA-EA07ADC49BA2}" sibTransId="{2423EFA2-A4C0-4767-AFD4-DDFE71B588B0}"/>
    <dgm:cxn modelId="{4015CB60-8A7A-4780-B4E4-A78FAFC93590}" type="presOf" srcId="{12DE2B2C-FAB1-4489-97F1-D0990BFAB620}" destId="{75E4CBB9-2917-4CF4-90ED-D55C3586CA18}" srcOrd="0" destOrd="2" presId="urn:microsoft.com/office/officeart/2005/8/layout/chevron2"/>
    <dgm:cxn modelId="{FDBA0F3D-F79C-4D95-A3C8-105068D54526}" srcId="{686A44CF-6157-4613-9CCD-D631F0C82EE9}" destId="{F59CEEDF-2E5B-48FF-A106-B5352D289575}" srcOrd="2" destOrd="0" parTransId="{0243812A-6531-4C7A-AA84-E327D0ED3EFB}" sibTransId="{459871EE-5052-4ABF-99E0-0E9D4166F78A}"/>
    <dgm:cxn modelId="{367E1518-EFCD-49D1-B7B9-A4850466EEEE}" srcId="{F59CEEDF-2E5B-48FF-A106-B5352D289575}" destId="{EA9490E2-E366-4422-962F-C2AFDAB051C0}" srcOrd="0" destOrd="0" parTransId="{5B5050C0-77DB-44E7-86C4-ED70AA04F61B}" sibTransId="{5DE7B83E-F45E-48E5-BC42-0A993DC34AE1}"/>
    <dgm:cxn modelId="{48732375-D94C-4264-9286-0156185B55B3}" type="presOf" srcId="{F9DE5B15-AA83-420D-8145-3D3321675719}" destId="{8B318512-29B7-40EB-9596-34A8D2F7CC73}" srcOrd="0" destOrd="2" presId="urn:microsoft.com/office/officeart/2005/8/layout/chevron2"/>
    <dgm:cxn modelId="{5B7C334C-E319-42E9-A9CE-F95E454AF5BA}" srcId="{CA19889B-DE28-493E-9C8B-A9BDFABEB3F5}" destId="{32E1F1AD-B929-4F97-98BB-5175C772F02E}" srcOrd="2" destOrd="0" parTransId="{B0548BBD-2A04-4BCC-8D75-2A88F59C1C8A}" sibTransId="{CA6FDB6C-ACEC-4A4D-985B-15F464A500F8}"/>
    <dgm:cxn modelId="{46EB4910-535D-483D-BF77-B07F54F39B6A}" type="presOf" srcId="{F59CEEDF-2E5B-48FF-A106-B5352D289575}" destId="{7CA428E9-E80E-40F9-B87B-FD5F86EBC301}" srcOrd="0" destOrd="0" presId="urn:microsoft.com/office/officeart/2005/8/layout/chevron2"/>
    <dgm:cxn modelId="{F611B74B-728D-48CD-8C54-B020F2D37CC6}" type="presOf" srcId="{32E1F1AD-B929-4F97-98BB-5175C772F02E}" destId="{DCDFE32D-8E91-4736-B297-37B0DBB15CC0}" srcOrd="0" destOrd="2" presId="urn:microsoft.com/office/officeart/2005/8/layout/chevron2"/>
    <dgm:cxn modelId="{E0CD7620-5AFB-4CB3-BDD8-C533CE822DED}" srcId="{954D1A76-D693-48C6-A630-84F3689E9AC9}" destId="{F9DE5B15-AA83-420D-8145-3D3321675719}" srcOrd="2" destOrd="0" parTransId="{C8AFF396-0DD4-4611-A9A8-3C91FA8DB09A}" sibTransId="{F99F8779-86EC-4401-A573-4F7BFA7D664A}"/>
    <dgm:cxn modelId="{6E6DEB39-BBDF-4B20-87FA-995CE8BB7EE9}" srcId="{954D1A76-D693-48C6-A630-84F3689E9AC9}" destId="{8B6868B5-3BC7-442B-969E-384EC0B8A3DB}" srcOrd="1" destOrd="0" parTransId="{C353EF2B-6B88-40A9-B4B1-430287BD1878}" sibTransId="{41452479-4CCA-46A7-B3BB-D0FC1EB43B0F}"/>
    <dgm:cxn modelId="{D00A96AE-E589-4347-B955-AE19568E6E95}" srcId="{686A44CF-6157-4613-9CCD-D631F0C82EE9}" destId="{C472EB84-4209-41F6-A4E7-5728D65211CB}" srcOrd="3" destOrd="0" parTransId="{868A8776-0525-44D8-8229-F33FC09F7019}" sibTransId="{EE61D21E-801D-41E9-B47B-BFC2390AF1DB}"/>
    <dgm:cxn modelId="{AB97C130-49BA-48D9-B2B7-B38CE0002773}" type="presOf" srcId="{5DD82C52-9463-4BDE-9F0C-A75CA0CAC2C8}" destId="{1F8B7A40-16A2-4995-B3EB-270F8F841681}" srcOrd="0" destOrd="0" presId="urn:microsoft.com/office/officeart/2005/8/layout/chevron2"/>
    <dgm:cxn modelId="{C1A7A58E-4908-4E14-A588-F475F5B6596B}" srcId="{5DD82C52-9463-4BDE-9F0C-A75CA0CAC2C8}" destId="{A26680BB-EE15-4AB6-B380-46B77C07059A}" srcOrd="1" destOrd="0" parTransId="{16367E29-5FD3-43E3-A68C-5414F76AFE0B}" sibTransId="{7D69248E-A13C-4300-925F-110AF44E8400}"/>
    <dgm:cxn modelId="{1FC3283D-2AEE-4122-AC14-39A896539AB8}" srcId="{C472EB84-4209-41F6-A4E7-5728D65211CB}" destId="{12DE2B2C-FAB1-4489-97F1-D0990BFAB620}" srcOrd="2" destOrd="0" parTransId="{27D96E8F-7D4A-4C78-8931-96CBEE9EB531}" sibTransId="{CE48C447-B0A2-4075-BF05-456BAB6A3A0C}"/>
    <dgm:cxn modelId="{A61E57DE-E9B9-4D01-955E-0C02DE277F74}" srcId="{686A44CF-6157-4613-9CCD-D631F0C82EE9}" destId="{CA19889B-DE28-493E-9C8B-A9BDFABEB3F5}" srcOrd="1" destOrd="0" parTransId="{DB4AAB13-3285-44F5-BA16-019115298D6C}" sibTransId="{B3C074E4-2B3D-4D0B-B3B5-DB6C99AD5123}"/>
    <dgm:cxn modelId="{CBC2108C-4902-410A-B55B-EF20AB262296}" srcId="{F59CEEDF-2E5B-48FF-A106-B5352D289575}" destId="{4C201EAA-5B51-419B-9205-6EC2D81D52A8}" srcOrd="1" destOrd="0" parTransId="{31832477-E9EE-4635-8B62-97AA00861998}" sibTransId="{90CFE347-18AE-464C-B4B8-3813B031F62F}"/>
    <dgm:cxn modelId="{9C676463-2EC1-48FA-9529-0DAE0DD13470}" srcId="{C472EB84-4209-41F6-A4E7-5728D65211CB}" destId="{5555B932-CF60-414D-91C4-97583C7AAE28}" srcOrd="0" destOrd="0" parTransId="{BE2474EC-72EE-49F9-81A3-3E57DAC74FC5}" sibTransId="{58FF20F3-D705-474D-8973-B48A188B55D4}"/>
    <dgm:cxn modelId="{625B2216-4B23-49ED-98CD-BED6FD2C26CC}" srcId="{954D1A76-D693-48C6-A630-84F3689E9AC9}" destId="{BFBBCB1D-CF22-406E-830A-C56C944B9651}" srcOrd="3" destOrd="0" parTransId="{A7A3FF11-84F0-476E-8902-0E030A01D597}" sibTransId="{A74B0EF1-1430-4794-A1DC-FEA62A005CFD}"/>
    <dgm:cxn modelId="{49B18E35-7D9A-46B9-850A-B998ACA2CE6D}" type="presOf" srcId="{1DBA4213-48E8-439C-AD89-11DAD5A5F619}" destId="{DCDFE32D-8E91-4736-B297-37B0DBB15CC0}" srcOrd="0" destOrd="1" presId="urn:microsoft.com/office/officeart/2005/8/layout/chevron2"/>
    <dgm:cxn modelId="{72716463-715E-4849-AA2E-5AD552C966D4}" type="presOf" srcId="{954D1A76-D693-48C6-A630-84F3689E9AC9}" destId="{97CA2A8E-1DBE-47CF-86C9-E31D2CD3D1A9}" srcOrd="0" destOrd="0" presId="urn:microsoft.com/office/officeart/2005/8/layout/chevron2"/>
    <dgm:cxn modelId="{270FB9EE-DC59-43DA-BA7D-22A9F86D8D8A}" srcId="{954D1A76-D693-48C6-A630-84F3689E9AC9}" destId="{3FFB32C1-53D7-42D4-BD99-224680786690}" srcOrd="0" destOrd="0" parTransId="{142CAFA6-317F-4FEA-8442-30BA5DEF3590}" sibTransId="{37B1961E-1CA0-4187-B2CD-5E4B0E2D0552}"/>
    <dgm:cxn modelId="{0F5ABDAB-D191-4103-9ED2-8B8A6ED30032}" type="presOf" srcId="{C472EB84-4209-41F6-A4E7-5728D65211CB}" destId="{6C8A29DD-99E0-4479-B53F-9955153F4CEB}" srcOrd="0" destOrd="0" presId="urn:microsoft.com/office/officeart/2005/8/layout/chevron2"/>
    <dgm:cxn modelId="{DC4DF953-C49A-4EB6-9126-23D1345D0B70}" type="presOf" srcId="{EA9490E2-E366-4422-962F-C2AFDAB051C0}" destId="{ABED618C-BA97-4CEE-8B2E-F2C88093894F}" srcOrd="0" destOrd="0" presId="urn:microsoft.com/office/officeart/2005/8/layout/chevron2"/>
    <dgm:cxn modelId="{13F42AC0-5A39-4848-B896-DEFA2DA81099}" type="presOf" srcId="{5555B932-CF60-414D-91C4-97583C7AAE28}" destId="{75E4CBB9-2917-4CF4-90ED-D55C3586CA18}" srcOrd="0" destOrd="0" presId="urn:microsoft.com/office/officeart/2005/8/layout/chevron2"/>
    <dgm:cxn modelId="{25C24AB7-6F4E-437F-BC9B-D2731A770E92}" type="presParOf" srcId="{5B1FF462-A1C0-4349-85AF-95330B30C579}" destId="{662C8B5C-7DE3-4806-8175-36090DE7F038}" srcOrd="0" destOrd="0" presId="urn:microsoft.com/office/officeart/2005/8/layout/chevron2"/>
    <dgm:cxn modelId="{60015170-528D-4A43-97A2-B65C14405DAF}" type="presParOf" srcId="{662C8B5C-7DE3-4806-8175-36090DE7F038}" destId="{1F8B7A40-16A2-4995-B3EB-270F8F841681}" srcOrd="0" destOrd="0" presId="urn:microsoft.com/office/officeart/2005/8/layout/chevron2"/>
    <dgm:cxn modelId="{498CEB58-EAFC-4C11-B093-512BA975E957}" type="presParOf" srcId="{662C8B5C-7DE3-4806-8175-36090DE7F038}" destId="{9D7452E1-DE63-412C-9F60-316F7904B41A}" srcOrd="1" destOrd="0" presId="urn:microsoft.com/office/officeart/2005/8/layout/chevron2"/>
    <dgm:cxn modelId="{F20774C1-BD8B-496A-A3D4-AC1A7D9A014D}" type="presParOf" srcId="{5B1FF462-A1C0-4349-85AF-95330B30C579}" destId="{86F2FF30-FF47-4118-B0BD-D7EAD3EF77DF}" srcOrd="1" destOrd="0" presId="urn:microsoft.com/office/officeart/2005/8/layout/chevron2"/>
    <dgm:cxn modelId="{6961036F-C7B4-423A-941C-26530D191066}" type="presParOf" srcId="{5B1FF462-A1C0-4349-85AF-95330B30C579}" destId="{848967D6-BDC7-4108-88AA-5C0FB1058E6F}" srcOrd="2" destOrd="0" presId="urn:microsoft.com/office/officeart/2005/8/layout/chevron2"/>
    <dgm:cxn modelId="{7F41D2C6-B944-4D25-83A9-F051A7BAB230}" type="presParOf" srcId="{848967D6-BDC7-4108-88AA-5C0FB1058E6F}" destId="{12AB6A63-09CE-46DD-8CB9-AA4202D2997A}" srcOrd="0" destOrd="0" presId="urn:microsoft.com/office/officeart/2005/8/layout/chevron2"/>
    <dgm:cxn modelId="{B5A2BCA9-154C-416D-9430-2DFE61548447}" type="presParOf" srcId="{848967D6-BDC7-4108-88AA-5C0FB1058E6F}" destId="{DCDFE32D-8E91-4736-B297-37B0DBB15CC0}" srcOrd="1" destOrd="0" presId="urn:microsoft.com/office/officeart/2005/8/layout/chevron2"/>
    <dgm:cxn modelId="{072A3961-37AB-4264-99C7-EBF12A5D2FB5}" type="presParOf" srcId="{5B1FF462-A1C0-4349-85AF-95330B30C579}" destId="{FC73F7FE-611C-4568-9F1B-A966D48873F4}" srcOrd="3" destOrd="0" presId="urn:microsoft.com/office/officeart/2005/8/layout/chevron2"/>
    <dgm:cxn modelId="{BC360B32-F7A1-4870-A50C-283F67BC7530}" type="presParOf" srcId="{5B1FF462-A1C0-4349-85AF-95330B30C579}" destId="{45F371BE-3EE1-485D-86C6-0855F0B25A2B}" srcOrd="4" destOrd="0" presId="urn:microsoft.com/office/officeart/2005/8/layout/chevron2"/>
    <dgm:cxn modelId="{6D78F9CD-C6E7-4C5B-86B2-7B2B8D32DB06}" type="presParOf" srcId="{45F371BE-3EE1-485D-86C6-0855F0B25A2B}" destId="{7CA428E9-E80E-40F9-B87B-FD5F86EBC301}" srcOrd="0" destOrd="0" presId="urn:microsoft.com/office/officeart/2005/8/layout/chevron2"/>
    <dgm:cxn modelId="{6085C1C3-FEAE-4971-A0FD-AD39E4EE4DE8}" type="presParOf" srcId="{45F371BE-3EE1-485D-86C6-0855F0B25A2B}" destId="{ABED618C-BA97-4CEE-8B2E-F2C88093894F}" srcOrd="1" destOrd="0" presId="urn:microsoft.com/office/officeart/2005/8/layout/chevron2"/>
    <dgm:cxn modelId="{76274D6C-6343-41DD-A64A-1C35AB675525}" type="presParOf" srcId="{5B1FF462-A1C0-4349-85AF-95330B30C579}" destId="{40DE1F80-EE72-4E3F-8FDC-F310A087B3BF}" srcOrd="5" destOrd="0" presId="urn:microsoft.com/office/officeart/2005/8/layout/chevron2"/>
    <dgm:cxn modelId="{557E4782-707B-4193-B6A4-B6A71D08F8AF}" type="presParOf" srcId="{5B1FF462-A1C0-4349-85AF-95330B30C579}" destId="{1955A15A-F517-47A7-B0C1-1C10E1B56F8F}" srcOrd="6" destOrd="0" presId="urn:microsoft.com/office/officeart/2005/8/layout/chevron2"/>
    <dgm:cxn modelId="{6CB2CD8B-7E11-415B-8397-E21BFBC26693}" type="presParOf" srcId="{1955A15A-F517-47A7-B0C1-1C10E1B56F8F}" destId="{6C8A29DD-99E0-4479-B53F-9955153F4CEB}" srcOrd="0" destOrd="0" presId="urn:microsoft.com/office/officeart/2005/8/layout/chevron2"/>
    <dgm:cxn modelId="{BB6AE65A-646B-4AF1-8013-DE05CCF414E5}" type="presParOf" srcId="{1955A15A-F517-47A7-B0C1-1C10E1B56F8F}" destId="{75E4CBB9-2917-4CF4-90ED-D55C3586CA18}" srcOrd="1" destOrd="0" presId="urn:microsoft.com/office/officeart/2005/8/layout/chevron2"/>
    <dgm:cxn modelId="{85EE33D5-D375-42C2-9459-3C254170787A}" type="presParOf" srcId="{5B1FF462-A1C0-4349-85AF-95330B30C579}" destId="{5F9C90A3-3A19-40E1-A7FB-27702549C201}" srcOrd="7" destOrd="0" presId="urn:microsoft.com/office/officeart/2005/8/layout/chevron2"/>
    <dgm:cxn modelId="{E26B115F-9DFA-4BA0-8D28-AFFB15F13869}" type="presParOf" srcId="{5B1FF462-A1C0-4349-85AF-95330B30C579}" destId="{A36850CB-0126-4C9A-BB04-B8542EF6DE19}" srcOrd="8" destOrd="0" presId="urn:microsoft.com/office/officeart/2005/8/layout/chevron2"/>
    <dgm:cxn modelId="{8FFC9493-DA69-44C7-8E2C-590D2A7A4342}" type="presParOf" srcId="{A36850CB-0126-4C9A-BB04-B8542EF6DE19}" destId="{97CA2A8E-1DBE-47CF-86C9-E31D2CD3D1A9}" srcOrd="0" destOrd="0" presId="urn:microsoft.com/office/officeart/2005/8/layout/chevron2"/>
    <dgm:cxn modelId="{D607E15B-77E1-4294-B158-CBBDF2E16BDC}" type="presParOf" srcId="{A36850CB-0126-4C9A-BB04-B8542EF6DE19}" destId="{8B318512-29B7-40EB-9596-34A8D2F7CC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641572-7F3C-47DA-99FB-5FED4D2890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6148" name="Picture 6" descr="UG_Logolabel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07" y="8933976"/>
            <a:ext cx="1778423" cy="7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60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C90F46-161A-41F2-8AF5-C3BD27C16A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46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4D7D60-1C6B-483F-B341-59709122E904}" type="slidenum">
              <a:rPr lang="nl-NL"/>
              <a:pPr/>
              <a:t>1</a:t>
            </a:fld>
            <a:endParaRPr lang="nl-NL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16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8611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68612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7607" y="9428272"/>
            <a:ext cx="2889938" cy="49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41068ED-F1EC-4102-97FE-96F08421A671}" type="slidenum">
              <a:rPr lang="nl-NL" altLang="nl-BE"/>
              <a:pPr/>
              <a:t>23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84608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8453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419085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329285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71687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71687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412381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168120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Tijdelijke aanduiding voor notities 2"/>
          <p:cNvSpPr>
            <a:spLocks noGrp="1"/>
          </p:cNvSpPr>
          <p:nvPr>
            <p:ph type="body" idx="1"/>
          </p:nvPr>
        </p:nvSpPr>
        <p:spPr bwMode="auto">
          <a:xfrm>
            <a:off x="666909" y="4715831"/>
            <a:ext cx="5335270" cy="4466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38D0-EE43-43EC-975B-1819A80AD0EA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2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3A93-2FA5-4FA6-8977-49FBDE45197F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8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22B3-34C7-4115-BAA3-51D0D94DDF0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</a:t>
            </a:r>
            <a:endParaRPr lang="nl-BE" altLang="nl-BE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A16D-4596-4D73-B1DC-80777FDC7EAD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6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930-EA86-4F1E-B23A-7D2AE2C4DE45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71A2-244E-4031-B7DB-6FBB4ACB76A1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9217-B230-43E8-9C24-1009BDD96649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3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B9E2-A72B-4976-AA81-1262B14E053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92E-4BD6-42C3-B946-133D83A740DE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0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AF49-7E17-4E33-9897-41D9E165BDC0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5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altLang="nl-BE" smtClean="0">
                <a:solidFill>
                  <a:srgbClr val="000000"/>
                </a:solidFill>
              </a:rPr>
              <a:t>Krachtige leeromgevingen- groepssessie 1 Faculteit Psychologie en pedagogische wetenschappen</a:t>
            </a:r>
            <a:endParaRPr lang="nl-BE" altLang="nl-BE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CDE5-DC25-4627-A4BB-32530DBCBCDC}" type="slidenum">
              <a:rPr lang="nl-BE" altLang="nl-BE" smtClean="0">
                <a:solidFill>
                  <a:srgbClr val="000000"/>
                </a:solidFill>
              </a:rPr>
              <a:pPr/>
              <a:t>‹nr.›</a:t>
            </a:fld>
            <a:endParaRPr lang="nl-BE" alt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Krachtige leeromgevingen- groepssessie 1 Faculteit Psychologie en pedagogische 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C918-3587-4D78-B757-8EC19D0808C3}" type="slidenum">
              <a:rPr lang="nl-BE" altLang="nl-BE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/>
              <a:t>‹nr.›</a:t>
            </a:fld>
            <a:endParaRPr lang="nl-BE" altLang="nl-BE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14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vJ6qZkXDc4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rachtigeleeromgevingen.weebly.com/groep-3.html" TargetMode="External"/><Relationship Id="rId2" Type="http://schemas.openxmlformats.org/officeDocument/2006/relationships/hyperlink" Target="Noteapp.com/kl3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rachtigeleeromgevingen.weebly.com/praktijkopdracht-2--evaluere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608435"/>
            <a:ext cx="9144000" cy="792162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nl-BE" sz="4000" b="1" dirty="0" smtClean="0">
                <a:latin typeface="Calibri" panose="020F0502020204030204" pitchFamily="34" charset="0"/>
              </a:rPr>
              <a:t>Oefensessie 2: Evalueren 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141277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6000" b="1" dirty="0">
                <a:solidFill>
                  <a:srgbClr val="002060"/>
                </a:solidFill>
                <a:latin typeface="+mj-lt"/>
              </a:rPr>
              <a:t>Krachtige leeromgevingen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349103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nl-NL" sz="2800" dirty="0">
                <a:latin typeface="Calibri" panose="020F0502020204030204" pitchFamily="34" charset="0"/>
              </a:rPr>
              <a:t>Groep</a:t>
            </a:r>
            <a:r>
              <a:rPr lang="nl-NL" dirty="0">
                <a:latin typeface="Calibri" panose="020F0502020204030204" pitchFamily="34" charset="0"/>
              </a:rPr>
              <a:t> 3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71600" y="4725144"/>
            <a:ext cx="7200800" cy="1815882"/>
          </a:xfrm>
          <a:prstGeom prst="rect">
            <a:avLst/>
          </a:prstGeom>
          <a:ln w="38100"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</a:rPr>
              <a:t>Wil je samen gaan zitten in je groepje </a:t>
            </a:r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</a:rPr>
              <a:t>van de oefensessie van 15 </a:t>
            </a:r>
            <a:r>
              <a:rPr lang="nl-NL" dirty="0" smtClean="0">
                <a:solidFill>
                  <a:srgbClr val="FF0000"/>
                </a:solidFill>
                <a:latin typeface="Calibri" panose="020F0502020204030204" pitchFamily="34" charset="0"/>
              </a:rPr>
              <a:t>oktober?</a:t>
            </a:r>
            <a:endParaRPr lang="nl-NL" dirty="0" smtClean="0">
              <a:latin typeface="Calibri" panose="020F0502020204030204" pitchFamily="34" charset="0"/>
            </a:endParaRPr>
          </a:p>
          <a:p>
            <a:pPr algn="ctr"/>
            <a:r>
              <a:rPr lang="nl-NL" sz="1600" dirty="0" smtClean="0">
                <a:latin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</a:rPr>
              <a:t/>
            </a:r>
            <a:br>
              <a:rPr lang="nl-NL" dirty="0">
                <a:latin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</a:rPr>
              <a:t>Wie toen afwezig was, kan nu aansluiten bij een groepje dat hetzelfde </a:t>
            </a:r>
            <a:r>
              <a:rPr lang="nl-NL" dirty="0" err="1">
                <a:latin typeface="Calibri" panose="020F0502020204030204" pitchFamily="34" charset="0"/>
              </a:rPr>
              <a:t>onderwijsvak</a:t>
            </a:r>
            <a:r>
              <a:rPr lang="nl-NL" dirty="0">
                <a:latin typeface="Calibri" panose="020F0502020204030204" pitchFamily="34" charset="0"/>
              </a:rPr>
              <a:t> heeft.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772400" cy="1362075"/>
          </a:xfrm>
        </p:spPr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2060"/>
                </a:solidFill>
                <a:hlinkClick r:id="rId2"/>
              </a:rPr>
              <a:t>2. I</a:t>
            </a:r>
            <a:r>
              <a:rPr lang="nl-NL" sz="4400" cap="none" dirty="0" smtClean="0">
                <a:solidFill>
                  <a:srgbClr val="002060"/>
                </a:solidFill>
                <a:hlinkClick r:id="rId2"/>
              </a:rPr>
              <a:t>ntroductie op </a:t>
            </a:r>
            <a:r>
              <a:rPr lang="nl-NL" sz="4400" cap="none" dirty="0" err="1" smtClean="0">
                <a:solidFill>
                  <a:srgbClr val="002060"/>
                </a:solidFill>
                <a:hlinkClick r:id="rId2"/>
              </a:rPr>
              <a:t>rubrics</a:t>
            </a:r>
            <a:endParaRPr lang="nl-BE" sz="44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altLang="nl-BE" b="1" dirty="0" err="1" smtClean="0">
                <a:solidFill>
                  <a:srgbClr val="002060"/>
                </a:solidFill>
              </a:rPr>
              <a:t>Rubrics</a:t>
            </a:r>
            <a:endParaRPr lang="nl-BE" altLang="nl-BE" b="1" dirty="0" smtClean="0">
              <a:solidFill>
                <a:srgbClr val="00206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67544" y="1469554"/>
            <a:ext cx="8352928" cy="5400600"/>
          </a:xfrm>
        </p:spPr>
        <p:txBody>
          <a:bodyPr>
            <a:normAutofit/>
          </a:bodyPr>
          <a:lstStyle/>
          <a:p>
            <a:r>
              <a:rPr lang="nl-BE" altLang="nl-BE" sz="2800" dirty="0" smtClean="0"/>
              <a:t>Evaluatie van </a:t>
            </a:r>
            <a:r>
              <a:rPr lang="nl-BE" altLang="nl-BE" sz="2800" b="1" dirty="0" smtClean="0">
                <a:solidFill>
                  <a:srgbClr val="002060"/>
                </a:solidFill>
              </a:rPr>
              <a:t>complexe leerdoelen</a:t>
            </a:r>
          </a:p>
          <a:p>
            <a:r>
              <a:rPr lang="nl-BE" altLang="nl-BE" sz="2800" dirty="0" smtClean="0"/>
              <a:t>Een </a:t>
            </a:r>
            <a:r>
              <a:rPr lang="nl-BE" altLang="nl-BE" sz="2800" dirty="0" err="1" smtClean="0"/>
              <a:t>rubric</a:t>
            </a:r>
            <a:r>
              <a:rPr lang="nl-BE" altLang="nl-BE" sz="2800" dirty="0" smtClean="0"/>
              <a:t> is opgebouwd uit 3 delen</a:t>
            </a:r>
          </a:p>
          <a:p>
            <a:pPr lvl="1"/>
            <a:r>
              <a:rPr lang="nl-NL" altLang="nl-BE" sz="2400" dirty="0" smtClean="0"/>
              <a:t>Een aantal </a:t>
            </a:r>
            <a:r>
              <a:rPr lang="nl-NL" altLang="nl-BE" sz="2400" b="1" dirty="0" smtClean="0">
                <a:solidFill>
                  <a:srgbClr val="002060"/>
                </a:solidFill>
              </a:rPr>
              <a:t>criteria</a:t>
            </a:r>
          </a:p>
          <a:p>
            <a:pPr lvl="1"/>
            <a:r>
              <a:rPr lang="nl-NL" altLang="nl-BE" sz="2400" dirty="0" smtClean="0"/>
              <a:t>Per criterium eenzelfde aantal </a:t>
            </a:r>
            <a:r>
              <a:rPr lang="nl-NL" altLang="nl-BE" sz="2400" b="1" dirty="0" smtClean="0">
                <a:solidFill>
                  <a:srgbClr val="002060"/>
                </a:solidFill>
              </a:rPr>
              <a:t>niveaus van kwaliteit </a:t>
            </a:r>
          </a:p>
          <a:p>
            <a:pPr lvl="1"/>
            <a:r>
              <a:rPr lang="nl-NL" altLang="nl-BE" sz="2400" dirty="0" smtClean="0"/>
              <a:t>De kwalitatieve omschrijving van het niveau per criterium noemen we een </a:t>
            </a:r>
            <a:r>
              <a:rPr lang="nl-NL" altLang="nl-BE" sz="2400" b="1" dirty="0" smtClean="0">
                <a:solidFill>
                  <a:srgbClr val="002060"/>
                </a:solidFill>
              </a:rPr>
              <a:t>indicator</a:t>
            </a:r>
            <a:r>
              <a:rPr lang="nl-NL" altLang="nl-BE" sz="2400" dirty="0" smtClean="0"/>
              <a:t>.</a:t>
            </a:r>
            <a:endParaRPr lang="nl-BE" altLang="nl-BE" sz="2400" dirty="0" smtClean="0"/>
          </a:p>
          <a:p>
            <a:r>
              <a:rPr lang="nl-BE" altLang="nl-BE" sz="2800" dirty="0" smtClean="0"/>
              <a:t>Te ontwikkelen door:</a:t>
            </a:r>
          </a:p>
          <a:p>
            <a:pPr lvl="1">
              <a:buFont typeface="Wingdings" pitchFamily="2" charset="2"/>
              <a:buChar char="ü"/>
            </a:pPr>
            <a:r>
              <a:rPr lang="nl-BE" altLang="nl-BE" dirty="0" smtClean="0"/>
              <a:t>Leerkracht</a:t>
            </a:r>
          </a:p>
          <a:p>
            <a:pPr lvl="1">
              <a:buFont typeface="Wingdings" pitchFamily="2" charset="2"/>
              <a:buChar char="ü"/>
            </a:pPr>
            <a:r>
              <a:rPr lang="nl-BE" altLang="nl-BE" dirty="0" smtClean="0"/>
              <a:t>Leerling</a:t>
            </a:r>
          </a:p>
          <a:p>
            <a:r>
              <a:rPr lang="en-US" altLang="nl-BE" sz="2800" dirty="0" err="1" smtClean="0"/>
              <a:t>Geschikt</a:t>
            </a:r>
            <a:r>
              <a:rPr lang="en-US" altLang="nl-BE" sz="2800" dirty="0" smtClean="0"/>
              <a:t> </a:t>
            </a:r>
            <a:r>
              <a:rPr lang="en-US" altLang="nl-BE" sz="2800" dirty="0" err="1" smtClean="0"/>
              <a:t>voor</a:t>
            </a:r>
            <a:r>
              <a:rPr lang="en-US" altLang="nl-BE" sz="2800" dirty="0" smtClean="0"/>
              <a:t> </a:t>
            </a:r>
            <a:r>
              <a:rPr lang="en-US" altLang="nl-BE" sz="2800" b="1" dirty="0" err="1" smtClean="0">
                <a:solidFill>
                  <a:srgbClr val="002060"/>
                </a:solidFill>
              </a:rPr>
              <a:t>summatieve</a:t>
            </a:r>
            <a:r>
              <a:rPr lang="en-US" altLang="nl-BE" sz="2800" b="1" dirty="0" smtClean="0">
                <a:solidFill>
                  <a:srgbClr val="002060"/>
                </a:solidFill>
              </a:rPr>
              <a:t> </a:t>
            </a:r>
            <a:r>
              <a:rPr lang="en-US" altLang="nl-BE" sz="2800" b="1" dirty="0" err="1" smtClean="0">
                <a:solidFill>
                  <a:srgbClr val="002060"/>
                </a:solidFill>
              </a:rPr>
              <a:t>én</a:t>
            </a:r>
            <a:r>
              <a:rPr lang="en-US" altLang="nl-BE" sz="2800" b="1" dirty="0" smtClean="0">
                <a:solidFill>
                  <a:srgbClr val="002060"/>
                </a:solidFill>
              </a:rPr>
              <a:t> </a:t>
            </a:r>
            <a:r>
              <a:rPr lang="en-US" altLang="nl-BE" sz="2800" b="1" dirty="0" err="1" smtClean="0">
                <a:solidFill>
                  <a:srgbClr val="002060"/>
                </a:solidFill>
              </a:rPr>
              <a:t>formatieve</a:t>
            </a:r>
            <a:r>
              <a:rPr lang="en-US" altLang="nl-BE" sz="2800" b="1" dirty="0" smtClean="0">
                <a:solidFill>
                  <a:srgbClr val="002060"/>
                </a:solidFill>
              </a:rPr>
              <a:t> </a:t>
            </a:r>
            <a:r>
              <a:rPr lang="en-US" altLang="nl-BE" sz="2800" b="1" dirty="0" err="1" smtClean="0">
                <a:solidFill>
                  <a:srgbClr val="002060"/>
                </a:solidFill>
              </a:rPr>
              <a:t>evaluatie</a:t>
            </a:r>
            <a:endParaRPr lang="en-US" altLang="nl-BE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pPr eaLnBrk="1" hangingPunct="1"/>
            <a:r>
              <a:rPr lang="nl-BE" altLang="nl-BE" b="1" dirty="0" smtClean="0">
                <a:solidFill>
                  <a:srgbClr val="002060"/>
                </a:solidFill>
              </a:rPr>
              <a:t>Aanpak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164512" cy="41767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nl-BE" sz="3200" b="1" dirty="0" err="1" smtClean="0">
                <a:solidFill>
                  <a:srgbClr val="002060"/>
                </a:solidFill>
              </a:rPr>
              <a:t>Kies</a:t>
            </a:r>
            <a:r>
              <a:rPr lang="en-US" altLang="nl-BE" sz="3200" b="1" dirty="0" smtClean="0">
                <a:solidFill>
                  <a:srgbClr val="002060"/>
                </a:solidFill>
              </a:rPr>
              <a:t> criteria </a:t>
            </a:r>
            <a:r>
              <a:rPr lang="en-US" altLang="nl-BE" sz="3200" dirty="0" err="1" smtClean="0"/>
              <a:t>voor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verwacht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gedrag</a:t>
            </a:r>
            <a:endParaRPr lang="en-US" altLang="nl-BE" sz="3200" dirty="0" smtClean="0"/>
          </a:p>
          <a:p>
            <a:pPr eaLnBrk="1" hangingPunct="1"/>
            <a:endParaRPr lang="en-US" altLang="nl-BE" dirty="0" smtClean="0"/>
          </a:p>
          <a:p>
            <a:pPr eaLnBrk="1" hangingPunct="1"/>
            <a:r>
              <a:rPr lang="en-US" altLang="nl-BE" sz="3200" dirty="0" err="1" smtClean="0"/>
              <a:t>Bepaal</a:t>
            </a:r>
            <a:r>
              <a:rPr lang="en-US" altLang="nl-BE" sz="3200" dirty="0" smtClean="0"/>
              <a:t> </a:t>
            </a:r>
            <a:r>
              <a:rPr lang="en-US" altLang="nl-BE" sz="3200" b="1" dirty="0" err="1" smtClean="0">
                <a:solidFill>
                  <a:srgbClr val="002060"/>
                </a:solidFill>
              </a:rPr>
              <a:t>bandbreedte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om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verschillen</a:t>
            </a:r>
            <a:r>
              <a:rPr lang="en-US" altLang="nl-BE" sz="3200" dirty="0" smtClean="0"/>
              <a:t> in </a:t>
            </a:r>
            <a:r>
              <a:rPr lang="en-US" altLang="nl-BE" sz="3200" dirty="0" err="1" smtClean="0"/>
              <a:t>kaart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te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brengen</a:t>
            </a:r>
            <a:r>
              <a:rPr lang="en-US" altLang="nl-BE" sz="3200" dirty="0" smtClean="0"/>
              <a:t>.</a:t>
            </a:r>
          </a:p>
          <a:p>
            <a:pPr lvl="1" eaLnBrk="1" hangingPunct="1"/>
            <a:r>
              <a:rPr lang="en-US" altLang="nl-BE" dirty="0" err="1" smtClean="0"/>
              <a:t>bv</a:t>
            </a:r>
            <a:r>
              <a:rPr lang="en-US" altLang="nl-BE" dirty="0" smtClean="0"/>
              <a:t>. 0-5 of </a:t>
            </a:r>
            <a:r>
              <a:rPr lang="en-US" altLang="nl-BE" dirty="0" err="1" smtClean="0"/>
              <a:t>kwalitatieve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termen</a:t>
            </a:r>
            <a:endParaRPr lang="en-US" altLang="nl-BE" dirty="0" smtClean="0"/>
          </a:p>
          <a:p>
            <a:pPr lvl="1" eaLnBrk="1" hangingPunct="1"/>
            <a:r>
              <a:rPr lang="nl-NL" altLang="nl-BE" dirty="0" smtClean="0"/>
              <a:t>Grotere bandbreedte = meer fijnmazige evaluatie!</a:t>
            </a:r>
            <a:endParaRPr lang="en-US" altLang="nl-BE" dirty="0" smtClean="0"/>
          </a:p>
          <a:p>
            <a:pPr lvl="1" eaLnBrk="1" hangingPunct="1"/>
            <a:endParaRPr lang="en-US" altLang="nl-BE" dirty="0" smtClean="0"/>
          </a:p>
          <a:p>
            <a:pPr eaLnBrk="1" hangingPunct="1"/>
            <a:r>
              <a:rPr lang="en-US" altLang="nl-BE" sz="3200" dirty="0" err="1" smtClean="0"/>
              <a:t>Werk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een</a:t>
            </a:r>
            <a:r>
              <a:rPr lang="en-US" altLang="nl-BE" sz="3200" dirty="0" smtClean="0"/>
              <a:t> </a:t>
            </a:r>
            <a:r>
              <a:rPr lang="en-US" altLang="nl-BE" sz="3200" b="1" dirty="0" err="1" smtClean="0">
                <a:solidFill>
                  <a:srgbClr val="002060"/>
                </a:solidFill>
              </a:rPr>
              <a:t>beschrijving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uit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voor</a:t>
            </a:r>
            <a:r>
              <a:rPr lang="en-US" altLang="nl-BE" sz="3200" dirty="0" smtClean="0"/>
              <a:t> </a:t>
            </a:r>
            <a:r>
              <a:rPr lang="en-US" altLang="nl-BE" sz="3200" dirty="0" err="1" smtClean="0"/>
              <a:t>elke</a:t>
            </a:r>
            <a:r>
              <a:rPr lang="en-US" altLang="nl-BE" sz="3200" dirty="0" smtClean="0"/>
              <a:t> </a:t>
            </a:r>
            <a:r>
              <a:rPr lang="en-US" altLang="nl-BE" dirty="0" smtClean="0"/>
              <a:t>indicator</a:t>
            </a:r>
            <a:endParaRPr lang="en-US" altLang="nl-BE" sz="3200" dirty="0" smtClean="0"/>
          </a:p>
          <a:p>
            <a:pPr lvl="1" eaLnBrk="1" hangingPunct="1"/>
            <a:r>
              <a:rPr lang="en-US" altLang="nl-BE" dirty="0" err="1" smtClean="0"/>
              <a:t>Concreet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observeerbaar</a:t>
            </a:r>
            <a:r>
              <a:rPr lang="en-US" altLang="nl-BE" dirty="0" smtClean="0"/>
              <a:t>/</a:t>
            </a:r>
            <a:r>
              <a:rPr lang="en-US" altLang="nl-BE" dirty="0" err="1" smtClean="0"/>
              <a:t>vaststelbaar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gedrag</a:t>
            </a:r>
            <a:r>
              <a:rPr lang="en-US" altLang="nl-BE" dirty="0" smtClean="0"/>
              <a:t> </a:t>
            </a:r>
            <a:endParaRPr lang="nl-BE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28313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9800"/>
          </a:xfrm>
        </p:spPr>
        <p:txBody>
          <a:bodyPr>
            <a:normAutofit/>
          </a:bodyPr>
          <a:lstStyle/>
          <a:p>
            <a:r>
              <a:rPr lang="nl-BE" altLang="nl-BE" b="1" dirty="0" smtClean="0">
                <a:solidFill>
                  <a:srgbClr val="002060"/>
                </a:solidFill>
              </a:rPr>
              <a:t>Voorbeelden</a:t>
            </a:r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492896"/>
            <a:ext cx="8164512" cy="3810000"/>
          </a:xfrm>
        </p:spPr>
        <p:txBody>
          <a:bodyPr/>
          <a:lstStyle/>
          <a:p>
            <a:pPr marL="400050" lvl="1" indent="0">
              <a:buFontTx/>
              <a:buNone/>
            </a:pPr>
            <a:endParaRPr lang="nl-BE" altLang="nl-BE" sz="3200" dirty="0" smtClean="0"/>
          </a:p>
          <a:p>
            <a:pPr marL="400050" lvl="1" indent="0">
              <a:buFontTx/>
              <a:buNone/>
            </a:pPr>
            <a:r>
              <a:rPr lang="nl-BE" altLang="nl-BE" sz="3200" dirty="0" smtClean="0"/>
              <a:t>LO: </a:t>
            </a:r>
            <a:r>
              <a:rPr lang="nl-BE" altLang="en-US" sz="3200" dirty="0" smtClean="0"/>
              <a:t>De leerlingen voeren een overslag uit op een opstelling naar keuze </a:t>
            </a:r>
            <a:endParaRPr lang="nl-BE" altLang="nl-BE" sz="3200" dirty="0" smtClean="0"/>
          </a:p>
          <a:p>
            <a:pPr marL="400050" lvl="1" indent="0">
              <a:buFontTx/>
              <a:buNone/>
            </a:pPr>
            <a:endParaRPr lang="nl-NL" altLang="nl-BE" sz="3200" dirty="0" smtClean="0"/>
          </a:p>
        </p:txBody>
      </p:sp>
    </p:spTree>
    <p:extLst>
      <p:ext uri="{BB962C8B-B14F-4D97-AF65-F5344CB8AC3E}">
        <p14:creationId xmlns:p14="http://schemas.microsoft.com/office/powerpoint/2010/main" val="40567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4" t="22519" r="28833" b="19406"/>
          <a:stretch>
            <a:fillRect/>
          </a:stretch>
        </p:blipFill>
        <p:spPr bwMode="auto">
          <a:xfrm>
            <a:off x="663575" y="115888"/>
            <a:ext cx="7977188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Oval Callout 6"/>
          <p:cNvSpPr>
            <a:spLocks noChangeArrowheads="1"/>
          </p:cNvSpPr>
          <p:nvPr/>
        </p:nvSpPr>
        <p:spPr bwMode="auto">
          <a:xfrm>
            <a:off x="4379913" y="1484313"/>
            <a:ext cx="2987675" cy="971550"/>
          </a:xfrm>
          <a:prstGeom prst="wedgeEllipseCallout">
            <a:avLst>
              <a:gd name="adj1" fmla="val -93014"/>
              <a:gd name="adj2" fmla="val -171296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nl-BE" altLang="nl-BE" dirty="0"/>
              <a:t>Niveaus</a:t>
            </a:r>
          </a:p>
        </p:txBody>
      </p:sp>
      <p:sp>
        <p:nvSpPr>
          <p:cNvPr id="4" name="Oval Callout 5"/>
          <p:cNvSpPr>
            <a:spLocks noChangeArrowheads="1"/>
          </p:cNvSpPr>
          <p:nvPr/>
        </p:nvSpPr>
        <p:spPr bwMode="auto">
          <a:xfrm>
            <a:off x="5867400" y="4179888"/>
            <a:ext cx="2987675" cy="971550"/>
          </a:xfrm>
          <a:prstGeom prst="wedgeEllipseCallout">
            <a:avLst>
              <a:gd name="adj1" fmla="val -137602"/>
              <a:gd name="adj2" fmla="val -196829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nl-BE" altLang="nl-BE" dirty="0"/>
              <a:t>Indicatoren</a:t>
            </a:r>
          </a:p>
        </p:txBody>
      </p:sp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5219700" y="5661025"/>
            <a:ext cx="2987675" cy="971550"/>
          </a:xfrm>
          <a:prstGeom prst="wedgeEllipseCallout">
            <a:avLst>
              <a:gd name="adj1" fmla="val -173449"/>
              <a:gd name="adj2" fmla="val -13903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nl-BE" altLang="nl-BE"/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10545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9443" y="1196752"/>
            <a:ext cx="9144000" cy="939800"/>
          </a:xfrm>
        </p:spPr>
        <p:txBody>
          <a:bodyPr>
            <a:normAutofit fontScale="90000"/>
          </a:bodyPr>
          <a:lstStyle/>
          <a:p>
            <a:r>
              <a:rPr lang="nl-BE" altLang="nl-BE" b="1" dirty="0" smtClean="0"/>
              <a:t/>
            </a:r>
            <a:br>
              <a:rPr lang="nl-BE" altLang="nl-BE" b="1" dirty="0" smtClean="0"/>
            </a:br>
            <a:r>
              <a:rPr lang="nl-BE" altLang="nl-BE" b="1" dirty="0" smtClean="0">
                <a:solidFill>
                  <a:srgbClr val="002060"/>
                </a:solidFill>
              </a:rPr>
              <a:t>Voorbeelden</a:t>
            </a:r>
            <a:r>
              <a:rPr lang="nl-BE" altLang="nl-BE" dirty="0" smtClean="0"/>
              <a:t/>
            </a:r>
            <a:br>
              <a:rPr lang="nl-BE" altLang="nl-BE" dirty="0" smtClean="0"/>
            </a:br>
            <a:endParaRPr lang="nl-BE" altLang="nl-BE" dirty="0" smtClean="0"/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132856"/>
            <a:ext cx="8164512" cy="3810000"/>
          </a:xfrm>
        </p:spPr>
        <p:txBody>
          <a:bodyPr/>
          <a:lstStyle/>
          <a:p>
            <a:pPr marL="400050" lvl="1" indent="0">
              <a:buFontTx/>
              <a:buNone/>
            </a:pPr>
            <a:endParaRPr lang="nl-BE" altLang="nl-BE" sz="3200" dirty="0" smtClean="0"/>
          </a:p>
          <a:p>
            <a:pPr marL="400050" lvl="1" indent="0">
              <a:buFontTx/>
              <a:buNone/>
            </a:pPr>
            <a:r>
              <a:rPr lang="nl-BE" altLang="nl-BE" sz="3200" dirty="0" smtClean="0"/>
              <a:t>Fysica: </a:t>
            </a:r>
            <a:r>
              <a:rPr lang="nl-BE" altLang="en-US" sz="3200" dirty="0" smtClean="0"/>
              <a:t>De leerlingen lossen met behulp van de wetten van Newton en de formules uit de kinematica complexe fysische vraagstukken op naar de gevraagde grootheid volgens het geziene stappenplan. </a:t>
            </a:r>
            <a:endParaRPr lang="nl-BE" altLang="nl-BE" sz="3200" dirty="0" smtClean="0"/>
          </a:p>
          <a:p>
            <a:pPr marL="400050" lvl="1" indent="0">
              <a:buFontTx/>
              <a:buNone/>
            </a:pPr>
            <a:endParaRPr lang="nl-NL" altLang="nl-BE" sz="3200" dirty="0" smtClean="0"/>
          </a:p>
        </p:txBody>
      </p:sp>
    </p:spTree>
    <p:extLst>
      <p:ext uri="{BB962C8B-B14F-4D97-AF65-F5344CB8AC3E}">
        <p14:creationId xmlns:p14="http://schemas.microsoft.com/office/powerpoint/2010/main" val="28458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14221" r="29832" b="14371"/>
          <a:stretch>
            <a:fillRect/>
          </a:stretch>
        </p:blipFill>
        <p:spPr bwMode="auto">
          <a:xfrm>
            <a:off x="621804" y="476672"/>
            <a:ext cx="7992888" cy="836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Oval Callout 4"/>
          <p:cNvSpPr>
            <a:spLocks noChangeArrowheads="1"/>
          </p:cNvSpPr>
          <p:nvPr/>
        </p:nvSpPr>
        <p:spPr bwMode="auto">
          <a:xfrm>
            <a:off x="5837077" y="5586164"/>
            <a:ext cx="3302496" cy="1034529"/>
          </a:xfrm>
          <a:prstGeom prst="wedgeEllipseCallout">
            <a:avLst>
              <a:gd name="adj1" fmla="val -173449"/>
              <a:gd name="adj2" fmla="val -13903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nl-BE" altLang="nl-BE" dirty="0" smtClean="0">
                <a:latin typeface="+mn-lt"/>
              </a:rPr>
              <a:t>Criteria: aandeel in evaluatie</a:t>
            </a:r>
            <a:endParaRPr lang="nl-BE" altLang="nl-BE" dirty="0">
              <a:latin typeface="+mn-lt"/>
            </a:endParaRPr>
          </a:p>
        </p:txBody>
      </p:sp>
      <p:sp>
        <p:nvSpPr>
          <p:cNvPr id="4" name="Oval Callout 5"/>
          <p:cNvSpPr>
            <a:spLocks noChangeArrowheads="1"/>
          </p:cNvSpPr>
          <p:nvPr/>
        </p:nvSpPr>
        <p:spPr bwMode="auto">
          <a:xfrm>
            <a:off x="6156177" y="2996952"/>
            <a:ext cx="2664296" cy="971550"/>
          </a:xfrm>
          <a:prstGeom prst="wedgeEllipseCallout">
            <a:avLst>
              <a:gd name="adj1" fmla="val -137602"/>
              <a:gd name="adj2" fmla="val -196829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nl-BE" altLang="nl-BE" dirty="0" smtClean="0">
                <a:latin typeface="+mn-lt"/>
              </a:rPr>
              <a:t>Indicatoren: deelaspecten </a:t>
            </a:r>
            <a:endParaRPr lang="nl-BE" altLang="nl-BE" dirty="0">
              <a:latin typeface="+mn-lt"/>
            </a:endParaRPr>
          </a:p>
        </p:txBody>
      </p:sp>
      <p:sp>
        <p:nvSpPr>
          <p:cNvPr id="5" name="Oval Callout 6"/>
          <p:cNvSpPr>
            <a:spLocks noChangeArrowheads="1"/>
          </p:cNvSpPr>
          <p:nvPr/>
        </p:nvSpPr>
        <p:spPr bwMode="auto">
          <a:xfrm flipH="1">
            <a:off x="0" y="2025402"/>
            <a:ext cx="1948510" cy="971550"/>
          </a:xfrm>
          <a:prstGeom prst="wedgeEllipseCallout">
            <a:avLst>
              <a:gd name="adj1" fmla="val -93014"/>
              <a:gd name="adj2" fmla="val -171296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nl-BE" altLang="nl-BE" dirty="0"/>
              <a:t>Niveaus</a:t>
            </a:r>
          </a:p>
        </p:txBody>
      </p:sp>
    </p:spTree>
    <p:extLst>
      <p:ext uri="{BB962C8B-B14F-4D97-AF65-F5344CB8AC3E}">
        <p14:creationId xmlns:p14="http://schemas.microsoft.com/office/powerpoint/2010/main" val="5449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315200" cy="939800"/>
          </a:xfrm>
        </p:spPr>
        <p:txBody>
          <a:bodyPr>
            <a:normAutofit fontScale="90000"/>
          </a:bodyPr>
          <a:lstStyle/>
          <a:p>
            <a:r>
              <a:rPr lang="nl-BE" altLang="nl-BE" b="1" smtClean="0"/>
              <a:t/>
            </a:r>
            <a:br>
              <a:rPr lang="nl-BE" altLang="nl-BE" b="1" smtClean="0"/>
            </a:br>
            <a:r>
              <a:rPr lang="nl-BE" altLang="nl-BE" smtClean="0"/>
              <a:t>Rubrics  voorbeelden</a:t>
            </a:r>
            <a:br>
              <a:rPr lang="nl-BE" altLang="nl-BE" smtClean="0"/>
            </a:br>
            <a:endParaRPr lang="nl-BE" altLang="nl-BE" smtClean="0"/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2133600"/>
            <a:ext cx="8164512" cy="3810000"/>
          </a:xfrm>
        </p:spPr>
        <p:txBody>
          <a:bodyPr/>
          <a:lstStyle/>
          <a:p>
            <a:pPr marL="400050" lvl="1" indent="0">
              <a:buFontTx/>
              <a:buNone/>
            </a:pPr>
            <a:endParaRPr lang="nl-BE" altLang="nl-BE" sz="3200" smtClean="0"/>
          </a:p>
          <a:p>
            <a:pPr marL="0" indent="0">
              <a:buFontTx/>
              <a:buNone/>
            </a:pPr>
            <a:r>
              <a:rPr lang="nl-BE" altLang="nl-BE" sz="3200" smtClean="0"/>
              <a:t>Biologie: </a:t>
            </a:r>
            <a:r>
              <a:rPr lang="nl-BE" altLang="en-US" sz="3200" smtClean="0"/>
              <a:t>De leerlingen maken een schematische voorstelling op posterformaat van het fotosyntheseproces in een cel van een blad.</a:t>
            </a:r>
            <a:r>
              <a:rPr lang="nl-BE" altLang="nl-BE" sz="3200" smtClean="0"/>
              <a:t> </a:t>
            </a:r>
          </a:p>
          <a:p>
            <a:pPr marL="400050" lvl="1" indent="0">
              <a:buFontTx/>
              <a:buNone/>
            </a:pPr>
            <a:endParaRPr lang="nl-NL" altLang="nl-BE" sz="3200" smtClean="0"/>
          </a:p>
        </p:txBody>
      </p:sp>
    </p:spTree>
    <p:extLst>
      <p:ext uri="{BB962C8B-B14F-4D97-AF65-F5344CB8AC3E}">
        <p14:creationId xmlns:p14="http://schemas.microsoft.com/office/powerpoint/2010/main" val="18949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1" t="48099" r="30945" b="20099"/>
          <a:stretch>
            <a:fillRect/>
          </a:stretch>
        </p:blipFill>
        <p:spPr bwMode="auto">
          <a:xfrm>
            <a:off x="22966" y="980728"/>
            <a:ext cx="90662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5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179512" y="2996952"/>
            <a:ext cx="7992888" cy="1008112"/>
          </a:xfrm>
        </p:spPr>
        <p:txBody>
          <a:bodyPr>
            <a:normAutofit/>
          </a:bodyPr>
          <a:lstStyle/>
          <a:p>
            <a:r>
              <a:rPr lang="nl-BE" altLang="nl-BE" sz="4400" dirty="0" smtClean="0">
                <a:solidFill>
                  <a:srgbClr val="002060"/>
                </a:solidFill>
              </a:rPr>
              <a:t>3. </a:t>
            </a:r>
            <a:r>
              <a:rPr lang="nl-BE" altLang="nl-BE" sz="4400" cap="none" dirty="0" smtClean="0">
                <a:solidFill>
                  <a:srgbClr val="002060"/>
                </a:solidFill>
              </a:rPr>
              <a:t>Zelf aan de slag: </a:t>
            </a:r>
            <a:r>
              <a:rPr lang="nl-BE" altLang="nl-BE" sz="4400" cap="none" dirty="0" err="1" smtClean="0">
                <a:solidFill>
                  <a:srgbClr val="002060"/>
                </a:solidFill>
              </a:rPr>
              <a:t>rubrics</a:t>
            </a:r>
            <a:r>
              <a:rPr lang="nl-BE" altLang="nl-BE" sz="4400" cap="none" dirty="0" smtClean="0">
                <a:solidFill>
                  <a:srgbClr val="002060"/>
                </a:solidFill>
              </a:rPr>
              <a:t> maken</a:t>
            </a:r>
          </a:p>
        </p:txBody>
      </p:sp>
    </p:spTree>
    <p:extLst>
      <p:ext uri="{BB962C8B-B14F-4D97-AF65-F5344CB8AC3E}">
        <p14:creationId xmlns:p14="http://schemas.microsoft.com/office/powerpoint/2010/main" val="22098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/>
          <a:lstStyle/>
          <a:p>
            <a:r>
              <a:rPr lang="nl-NL" altLang="nl-BE" b="1" dirty="0" smtClean="0">
                <a:solidFill>
                  <a:srgbClr val="002060"/>
                </a:solidFill>
              </a:rPr>
              <a:t>Planning</a:t>
            </a:r>
            <a:endParaRPr lang="nl-BE" altLang="nl-BE" b="1" dirty="0" smtClean="0">
              <a:solidFill>
                <a:srgbClr val="002060"/>
              </a:solidFill>
            </a:endParaRP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492896"/>
            <a:ext cx="8229600" cy="361724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nl-NL" altLang="nl-BE" sz="3600" dirty="0" smtClean="0"/>
              <a:t>Korte introductie op evaluatie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nl-BE" altLang="nl-BE" sz="3600" dirty="0" smtClean="0"/>
              <a:t>Introductie op </a:t>
            </a:r>
            <a:r>
              <a:rPr lang="nl-BE" altLang="nl-BE" sz="3600" dirty="0" err="1" smtClean="0"/>
              <a:t>rubrics</a:t>
            </a:r>
            <a:endParaRPr lang="nl-BE" altLang="nl-BE" sz="3600" dirty="0" smtClean="0"/>
          </a:p>
          <a:p>
            <a:pPr marL="742950" indent="-742950">
              <a:buFont typeface="+mj-lt"/>
              <a:buAutoNum type="arabicPeriod"/>
              <a:defRPr/>
            </a:pPr>
            <a:r>
              <a:rPr lang="nl-NL" altLang="nl-BE" sz="3600" dirty="0" smtClean="0"/>
              <a:t>Zelf aan de slag: </a:t>
            </a:r>
            <a:r>
              <a:rPr lang="nl-NL" altLang="nl-BE" sz="3600" dirty="0" err="1" smtClean="0"/>
              <a:t>rubric</a:t>
            </a:r>
            <a:r>
              <a:rPr lang="nl-NL" altLang="nl-BE" sz="3600" dirty="0" smtClean="0"/>
              <a:t> maken </a:t>
            </a:r>
            <a:endParaRPr lang="nl-BE" altLang="nl-BE" sz="3600" dirty="0" smtClean="0"/>
          </a:p>
          <a:p>
            <a:pPr marL="742950" indent="-742950">
              <a:buFont typeface="+mj-lt"/>
              <a:buAutoNum type="arabicPeriod"/>
              <a:defRPr/>
            </a:pPr>
            <a:r>
              <a:rPr lang="nl-BE" altLang="nl-BE" sz="3600" dirty="0" smtClean="0"/>
              <a:t>Toelichting praktijkopdracht 2</a:t>
            </a:r>
          </a:p>
          <a:p>
            <a:pPr>
              <a:defRPr/>
            </a:pPr>
            <a:endParaRPr lang="nl-BE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20586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5206904"/>
              </p:ext>
            </p:extLst>
          </p:nvPr>
        </p:nvGraphicFramePr>
        <p:xfrm>
          <a:off x="852816" y="260648"/>
          <a:ext cx="803966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6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5536" y="83671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+mn-lt"/>
              </a:rPr>
              <a:t>Specifieke ET Wiskunde 3</a:t>
            </a:r>
            <a:r>
              <a:rPr lang="nl-BE" b="1" baseline="30000" dirty="0" smtClean="0">
                <a:latin typeface="+mn-lt"/>
              </a:rPr>
              <a:t>de</a:t>
            </a:r>
            <a:r>
              <a:rPr lang="nl-BE" b="1" dirty="0" smtClean="0">
                <a:latin typeface="+mn-lt"/>
              </a:rPr>
              <a:t> graad </a:t>
            </a:r>
            <a:r>
              <a:rPr lang="nl-BE" b="1" dirty="0">
                <a:latin typeface="+mn-lt"/>
              </a:rPr>
              <a:t>ASO: </a:t>
            </a:r>
            <a:endParaRPr lang="nl-BE" b="1" dirty="0" smtClean="0">
              <a:latin typeface="+mn-lt"/>
            </a:endParaRPr>
          </a:p>
          <a:p>
            <a:r>
              <a:rPr lang="nl-BE" dirty="0" smtClean="0">
                <a:latin typeface="+mn-lt"/>
              </a:rPr>
              <a:t>4</a:t>
            </a:r>
            <a:r>
              <a:rPr lang="nl-BE" dirty="0">
                <a:latin typeface="+mn-lt"/>
              </a:rPr>
              <a:t>. De leerlingen kunnen met behulp van matrices problemen wiskundig modelleren en oplossen. </a:t>
            </a:r>
            <a:endParaRPr lang="nl-BE" dirty="0" smtClean="0">
              <a:latin typeface="+mn-lt"/>
            </a:endParaRPr>
          </a:p>
          <a:p>
            <a:endParaRPr lang="nl-BE" sz="2000" i="1" dirty="0" smtClean="0"/>
          </a:p>
          <a:p>
            <a:r>
              <a:rPr lang="nl-NL" b="1" dirty="0" smtClean="0">
                <a:latin typeface="+mn-lt"/>
              </a:rPr>
              <a:t>Vakgebonden ET Natuurwetenschappen 3</a:t>
            </a:r>
            <a:r>
              <a:rPr lang="nl-NL" b="1" baseline="30000" dirty="0" smtClean="0">
                <a:latin typeface="+mn-lt"/>
              </a:rPr>
              <a:t>de</a:t>
            </a:r>
            <a:r>
              <a:rPr lang="nl-NL" b="1" dirty="0" smtClean="0">
                <a:latin typeface="+mn-lt"/>
              </a:rPr>
              <a:t> graad ASO:</a:t>
            </a:r>
          </a:p>
          <a:p>
            <a:r>
              <a:rPr lang="nl-NL" dirty="0" smtClean="0">
                <a:latin typeface="+mn-lt"/>
              </a:rPr>
              <a:t>B3. </a:t>
            </a:r>
            <a:r>
              <a:rPr lang="nl-NL" dirty="0">
                <a:latin typeface="+mn-lt"/>
              </a:rPr>
              <a:t>De leerlingen kunnen het belang van mitose en meiose duiden</a:t>
            </a:r>
            <a:r>
              <a:rPr lang="nl-NL" dirty="0"/>
              <a:t>.</a:t>
            </a:r>
            <a:endParaRPr lang="en-US" dirty="0"/>
          </a:p>
          <a:p>
            <a:endParaRPr lang="nl-BE" dirty="0" smtClean="0">
              <a:latin typeface="+mn-lt"/>
            </a:endParaRPr>
          </a:p>
          <a:p>
            <a:r>
              <a:rPr lang="nl-BE" b="1" dirty="0" smtClean="0">
                <a:latin typeface="+mn-lt"/>
              </a:rPr>
              <a:t>Vakgebonden ET LO 3</a:t>
            </a:r>
            <a:r>
              <a:rPr lang="nl-BE" b="1" baseline="30000" dirty="0" smtClean="0">
                <a:latin typeface="+mn-lt"/>
              </a:rPr>
              <a:t>de</a:t>
            </a:r>
            <a:r>
              <a:rPr lang="nl-BE" b="1" dirty="0" smtClean="0">
                <a:latin typeface="+mn-lt"/>
              </a:rPr>
              <a:t> graad KSO:</a:t>
            </a:r>
            <a:endParaRPr lang="nl-BE" b="1" dirty="0">
              <a:latin typeface="+mn-lt"/>
            </a:endParaRPr>
          </a:p>
          <a:p>
            <a:r>
              <a:rPr lang="nl-BE" dirty="0" smtClean="0">
                <a:latin typeface="+mn-lt"/>
              </a:rPr>
              <a:t>7. De leerlingen kunnen op basis van een beperkt aantal afgesproken criteria, bij zichzelf en anderen, aangeven waarom een bewegingsopdracht wel of niet lukt en eenvoudige oplossingen geven.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2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1600" y="1556792"/>
            <a:ext cx="6591985" cy="1468800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002060"/>
                </a:solidFill>
                <a:latin typeface="Calibri" panose="020F0502020204030204" pitchFamily="34" charset="0"/>
                <a:hlinkClick r:id="rId2" action="ppaction://hlinkfile"/>
              </a:rPr>
              <a:t>Noteapp.com/kl3</a:t>
            </a:r>
            <a:endParaRPr lang="nl-BE" sz="7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971600" y="4365104"/>
            <a:ext cx="6591985" cy="1575792"/>
          </a:xfrm>
        </p:spPr>
        <p:txBody>
          <a:bodyPr>
            <a:normAutofit/>
          </a:bodyPr>
          <a:lstStyle/>
          <a:p>
            <a:r>
              <a:rPr lang="nl-BE" dirty="0" smtClean="0"/>
              <a:t>Lukt </a:t>
            </a:r>
            <a:r>
              <a:rPr lang="nl-BE" dirty="0" err="1" smtClean="0"/>
              <a:t>eduroam</a:t>
            </a:r>
            <a:r>
              <a:rPr lang="nl-BE" dirty="0" smtClean="0"/>
              <a:t> niet? </a:t>
            </a:r>
            <a:endParaRPr lang="nl-BE" dirty="0"/>
          </a:p>
          <a:p>
            <a:r>
              <a:rPr lang="nl-BE" dirty="0" err="1" smtClean="0"/>
              <a:t>UGent</a:t>
            </a:r>
            <a:r>
              <a:rPr lang="nl-BE" dirty="0" smtClean="0"/>
              <a:t> </a:t>
            </a:r>
            <a:r>
              <a:rPr lang="nl-BE" dirty="0" err="1" smtClean="0"/>
              <a:t>Guest</a:t>
            </a:r>
            <a:r>
              <a:rPr lang="nl-BE" dirty="0" smtClean="0"/>
              <a:t> account voor vandaag:</a:t>
            </a:r>
            <a:endParaRPr lang="nl-BE" dirty="0"/>
          </a:p>
          <a:p>
            <a:r>
              <a:rPr lang="nl-BE" dirty="0" smtClean="0"/>
              <a:t>Gebruikersnaam:  </a:t>
            </a:r>
            <a:r>
              <a:rPr lang="nl-BE" b="1" dirty="0"/>
              <a:t>guestSlo1</a:t>
            </a:r>
          </a:p>
          <a:p>
            <a:r>
              <a:rPr lang="nl-BE" dirty="0" smtClean="0"/>
              <a:t>Wachtwoord: </a:t>
            </a:r>
            <a:r>
              <a:rPr lang="nl-BE" b="1" dirty="0" smtClean="0"/>
              <a:t>Z3opmFFm</a:t>
            </a:r>
            <a:endParaRPr lang="nl-BE" b="1" dirty="0"/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971600" y="3274098"/>
            <a:ext cx="792088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20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http://krachtigeleeromgevingen.weebly.com/groep-3.html</a:t>
            </a:r>
            <a:endParaRPr lang="nl-BE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1942414" y="2708920"/>
            <a:ext cx="6591985" cy="1468800"/>
          </a:xfrm>
        </p:spPr>
        <p:txBody>
          <a:bodyPr>
            <a:normAutofit fontScale="90000"/>
          </a:bodyPr>
          <a:lstStyle/>
          <a:p>
            <a:r>
              <a:rPr lang="nl-BE" altLang="nl-BE" sz="4800" dirty="0" smtClean="0">
                <a:hlinkClick r:id="rId3"/>
              </a:rPr>
              <a:t>Praktijkopdracht 2</a:t>
            </a:r>
            <a:br>
              <a:rPr lang="nl-BE" altLang="nl-BE" sz="4800" dirty="0" smtClean="0">
                <a:hlinkClick r:id="rId3"/>
              </a:rPr>
            </a:br>
            <a:r>
              <a:rPr lang="nl-BE" altLang="nl-BE" sz="2700" dirty="0">
                <a:solidFill>
                  <a:schemeClr val="tx1"/>
                </a:solidFill>
              </a:rPr>
              <a:t>V</a:t>
            </a:r>
            <a:r>
              <a:rPr lang="nl-BE" altLang="nl-BE" sz="2700" dirty="0" smtClean="0">
                <a:solidFill>
                  <a:schemeClr val="tx1"/>
                </a:solidFill>
              </a:rPr>
              <a:t>ragen of onduidelijkheden?</a:t>
            </a:r>
            <a:r>
              <a:rPr lang="nl-BE" altLang="nl-BE" sz="4800" dirty="0">
                <a:hlinkClick r:id="rId3"/>
              </a:rPr>
              <a:t/>
            </a:r>
            <a:br>
              <a:rPr lang="nl-BE" altLang="nl-BE" sz="4800" dirty="0">
                <a:hlinkClick r:id="rId3"/>
              </a:rPr>
            </a:br>
            <a:endParaRPr lang="nl-BE" altLang="nl-BE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4664"/>
            <a:ext cx="71818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-21275" y="2204864"/>
            <a:ext cx="9144000" cy="1468800"/>
          </a:xfrm>
        </p:spPr>
        <p:txBody>
          <a:bodyPr/>
          <a:lstStyle/>
          <a:p>
            <a:pPr algn="ctr"/>
            <a:r>
              <a:rPr lang="nl-BE" altLang="nl-BE" dirty="0" smtClean="0">
                <a:solidFill>
                  <a:srgbClr val="002060"/>
                </a:solidFill>
              </a:rPr>
              <a:t>Feedbacksessie groep 2 + 3</a:t>
            </a:r>
          </a:p>
        </p:txBody>
      </p:sp>
      <p:sp>
        <p:nvSpPr>
          <p:cNvPr id="53251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0" y="2996952"/>
            <a:ext cx="9144000" cy="179181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nl-BE" altLang="nl-BE" sz="2400" b="1" dirty="0" smtClean="0">
                <a:solidFill>
                  <a:schemeClr val="tx1"/>
                </a:solidFill>
              </a:rPr>
              <a:t>Donderdag 3 december 17.30u-19.30u</a:t>
            </a:r>
          </a:p>
          <a:p>
            <a:pPr algn="ctr">
              <a:buFontTx/>
              <a:buNone/>
            </a:pPr>
            <a:r>
              <a:rPr lang="nl-BE" altLang="nl-BE" sz="2400" dirty="0" smtClean="0">
                <a:solidFill>
                  <a:schemeClr val="tx1"/>
                </a:solidFill>
              </a:rPr>
              <a:t>Auditorium 4, gelijkvloers FPPW</a:t>
            </a:r>
          </a:p>
          <a:p>
            <a:pPr algn="ctr">
              <a:buFontTx/>
              <a:buNone/>
            </a:pPr>
            <a:r>
              <a:rPr lang="nl-BE" altLang="nl-BE" sz="2400" dirty="0" smtClean="0">
                <a:solidFill>
                  <a:schemeClr val="tx1"/>
                </a:solidFill>
              </a:rPr>
              <a:t>Inschrijven + vragen posten op forum ‘groep 3’ op Minerva</a:t>
            </a:r>
          </a:p>
        </p:txBody>
      </p:sp>
    </p:spTree>
    <p:extLst>
      <p:ext uri="{BB962C8B-B14F-4D97-AF65-F5344CB8AC3E}">
        <p14:creationId xmlns:p14="http://schemas.microsoft.com/office/powerpoint/2010/main" val="700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2996952"/>
            <a:ext cx="9174460" cy="1468800"/>
          </a:xfrm>
        </p:spPr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2060"/>
                </a:solidFill>
              </a:rPr>
              <a:t>1. </a:t>
            </a:r>
            <a:r>
              <a:rPr lang="nl-NL" sz="4400" cap="none" dirty="0" smtClean="0">
                <a:solidFill>
                  <a:srgbClr val="002060"/>
                </a:solidFill>
              </a:rPr>
              <a:t>Korte introductie op evaluatie</a:t>
            </a:r>
            <a:endParaRPr lang="nl-BE" sz="44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pPr eaLnBrk="1" hangingPunct="1"/>
            <a:r>
              <a:rPr lang="nl-NL" altLang="nl-BE" b="1" dirty="0" smtClean="0">
                <a:solidFill>
                  <a:srgbClr val="002060"/>
                </a:solidFill>
              </a:rPr>
              <a:t>Evaluatie: begripsomschrijving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060848"/>
            <a:ext cx="7263408" cy="41148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nl-NL" altLang="nl-BE" sz="2800" dirty="0" smtClean="0"/>
              <a:t>Thorpe (1988): </a:t>
            </a:r>
          </a:p>
          <a:p>
            <a:pPr marL="0" indent="0" eaLnBrk="1" hangingPunct="1">
              <a:buFontTx/>
              <a:buNone/>
            </a:pPr>
            <a:endParaRPr lang="nl-NL" altLang="nl-BE" sz="2800" dirty="0" smtClean="0"/>
          </a:p>
          <a:p>
            <a:pPr marL="0" indent="0" eaLnBrk="1" hangingPunct="1">
              <a:buFontTx/>
              <a:buNone/>
            </a:pPr>
            <a:r>
              <a:rPr lang="ja-JP" altLang="nl-NL" sz="2800" dirty="0" smtClean="0"/>
              <a:t>“</a:t>
            </a:r>
            <a:r>
              <a:rPr lang="nl-NL" altLang="ja-JP" sz="2800" dirty="0" smtClean="0"/>
              <a:t>Evaluatie is het totale proces van het </a:t>
            </a:r>
            <a:r>
              <a:rPr lang="nl-NL" altLang="ja-JP" sz="2800" b="1" dirty="0" smtClean="0">
                <a:solidFill>
                  <a:srgbClr val="002060"/>
                </a:solidFill>
              </a:rPr>
              <a:t>verzamelen, analyseren en interpreteren </a:t>
            </a:r>
            <a:r>
              <a:rPr lang="nl-NL" altLang="ja-JP" sz="2800" dirty="0" smtClean="0"/>
              <a:t>van informatie over elk mogelijk aspect van een instructie-activiteit, met als doel een uitspraak te doen over de effectiviteit, de efficiëntie en/of een andere impact.</a:t>
            </a:r>
            <a:r>
              <a:rPr lang="ja-JP" altLang="nl-NL" sz="2800" dirty="0" smtClean="0"/>
              <a:t>”</a:t>
            </a:r>
            <a:endParaRPr lang="nl-NL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0247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5" descr="Macintosh HD:Users:mvalcke:Desktop:2014-10-20 09.42.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2123728" y="2204864"/>
            <a:ext cx="1296144" cy="635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JL-RECHTS 6"/>
          <p:cNvSpPr>
            <a:spLocks noChangeArrowheads="1"/>
          </p:cNvSpPr>
          <p:nvPr/>
        </p:nvSpPr>
        <p:spPr bwMode="auto">
          <a:xfrm rot="7918336">
            <a:off x="5323057" y="1041367"/>
            <a:ext cx="936625" cy="431800"/>
          </a:xfrm>
          <a:prstGeom prst="rightArrow">
            <a:avLst>
              <a:gd name="adj1" fmla="val 50000"/>
              <a:gd name="adj2" fmla="val 50060"/>
            </a:avLst>
          </a:prstGeom>
          <a:solidFill>
            <a:srgbClr val="FF00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2355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40010" y="18864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BE" sz="4800" b="1" dirty="0" smtClean="0">
                <a:solidFill>
                  <a:srgbClr val="002060"/>
                </a:solidFill>
              </a:rPr>
              <a:t>Functie van de evaluatie</a:t>
            </a:r>
          </a:p>
        </p:txBody>
      </p:sp>
      <p:pic>
        <p:nvPicPr>
          <p:cNvPr id="11269" name="Picture 4" descr="sum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8964488" cy="343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4556" y="5373216"/>
            <a:ext cx="858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182910" y="1556792"/>
            <a:ext cx="872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nl-NL" altLang="nl-BE" dirty="0" err="1">
                <a:latin typeface="+mn-lt"/>
              </a:rPr>
              <a:t>Feden</a:t>
            </a:r>
            <a:r>
              <a:rPr lang="nl-NL" altLang="nl-BE" dirty="0">
                <a:latin typeface="+mn-lt"/>
              </a:rPr>
              <a:t> en Vogel (2003</a:t>
            </a:r>
            <a:r>
              <a:rPr lang="nl-NL" altLang="nl-BE" dirty="0" smtClean="0">
                <a:latin typeface="+mn-lt"/>
              </a:rPr>
              <a:t>): “</a:t>
            </a:r>
            <a:r>
              <a:rPr lang="nl-NL" altLang="nl-BE" dirty="0">
                <a:latin typeface="+mn-lt"/>
              </a:rPr>
              <a:t>Research </a:t>
            </a:r>
            <a:r>
              <a:rPr lang="nl-NL" altLang="nl-BE" dirty="0" err="1">
                <a:latin typeface="+mn-lt"/>
              </a:rPr>
              <a:t>suggests</a:t>
            </a:r>
            <a:r>
              <a:rPr lang="nl-NL" altLang="nl-BE" dirty="0">
                <a:latin typeface="+mn-lt"/>
              </a:rPr>
              <a:t> </a:t>
            </a:r>
            <a:r>
              <a:rPr lang="nl-NL" altLang="nl-BE" dirty="0" err="1">
                <a:latin typeface="+mn-lt"/>
              </a:rPr>
              <a:t>that</a:t>
            </a:r>
            <a:r>
              <a:rPr lang="nl-NL" altLang="nl-BE" dirty="0">
                <a:latin typeface="+mn-lt"/>
              </a:rPr>
              <a:t> we do </a:t>
            </a:r>
            <a:r>
              <a:rPr lang="nl-NL" altLang="nl-BE" b="1" dirty="0">
                <a:solidFill>
                  <a:srgbClr val="002060"/>
                </a:solidFill>
                <a:latin typeface="+mn-lt"/>
              </a:rPr>
              <a:t>far </a:t>
            </a:r>
            <a:r>
              <a:rPr lang="nl-NL" altLang="nl-BE" b="1" dirty="0" err="1">
                <a:solidFill>
                  <a:srgbClr val="002060"/>
                </a:solidFill>
                <a:latin typeface="+mn-lt"/>
              </a:rPr>
              <a:t>too</a:t>
            </a:r>
            <a:r>
              <a:rPr lang="nl-NL" altLang="nl-B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nl-NL" altLang="nl-BE" b="1" dirty="0" err="1">
                <a:solidFill>
                  <a:srgbClr val="002060"/>
                </a:solidFill>
                <a:latin typeface="+mn-lt"/>
              </a:rPr>
              <a:t>much</a:t>
            </a:r>
            <a:r>
              <a:rPr lang="nl-NL" altLang="nl-B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nl-NL" altLang="nl-BE" b="1" dirty="0" err="1">
                <a:solidFill>
                  <a:srgbClr val="002060"/>
                </a:solidFill>
                <a:latin typeface="+mn-lt"/>
              </a:rPr>
              <a:t>summative</a:t>
            </a:r>
            <a:r>
              <a:rPr lang="nl-NL" altLang="nl-BE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nl-NL" altLang="nl-BE" b="1" dirty="0" err="1">
                <a:solidFill>
                  <a:srgbClr val="002060"/>
                </a:solidFill>
                <a:latin typeface="+mn-lt"/>
              </a:rPr>
              <a:t>and</a:t>
            </a:r>
            <a:r>
              <a:rPr lang="nl-NL" altLang="nl-B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nl-NL" altLang="nl-BE" b="1" dirty="0" err="1">
                <a:solidFill>
                  <a:srgbClr val="002060"/>
                </a:solidFill>
                <a:latin typeface="+mn-lt"/>
              </a:rPr>
              <a:t>not</a:t>
            </a:r>
            <a:r>
              <a:rPr lang="nl-NL" altLang="nl-B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nl-NL" altLang="nl-BE" b="1" dirty="0" err="1">
                <a:solidFill>
                  <a:srgbClr val="002060"/>
                </a:solidFill>
                <a:latin typeface="+mn-lt"/>
              </a:rPr>
              <a:t>enough</a:t>
            </a:r>
            <a:r>
              <a:rPr lang="nl-NL" altLang="nl-B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nl-NL" altLang="nl-BE" b="1" dirty="0" err="1">
                <a:solidFill>
                  <a:srgbClr val="002060"/>
                </a:solidFill>
                <a:latin typeface="+mn-lt"/>
              </a:rPr>
              <a:t>formative</a:t>
            </a:r>
            <a:r>
              <a:rPr lang="nl-NL" altLang="nl-BE" b="1" dirty="0">
                <a:solidFill>
                  <a:srgbClr val="002060"/>
                </a:solidFill>
                <a:latin typeface="+mn-lt"/>
              </a:rPr>
              <a:t> assessment</a:t>
            </a:r>
            <a:r>
              <a:rPr lang="nl-NL" altLang="nl-BE" dirty="0">
                <a:latin typeface="+mn-lt"/>
              </a:rPr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BE" sz="4800" b="1" dirty="0" smtClean="0">
                <a:solidFill>
                  <a:srgbClr val="002060"/>
                </a:solidFill>
              </a:rPr>
              <a:t>Effect van </a:t>
            </a:r>
            <a:r>
              <a:rPr lang="nl-NL" altLang="nl-BE" sz="4800" b="1" dirty="0" err="1" smtClean="0">
                <a:solidFill>
                  <a:srgbClr val="002060"/>
                </a:solidFill>
              </a:rPr>
              <a:t>formatieve</a:t>
            </a:r>
            <a:r>
              <a:rPr lang="nl-NL" altLang="nl-BE" sz="4800" b="1" dirty="0" smtClean="0">
                <a:solidFill>
                  <a:srgbClr val="002060"/>
                </a:solidFill>
              </a:rPr>
              <a:t> evaluatie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0" y="1916832"/>
            <a:ext cx="8862924" cy="37823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1608" y="6022319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+mn-lt"/>
              </a:rPr>
              <a:t>Hattie</a:t>
            </a:r>
            <a:r>
              <a:rPr lang="nl-NL" sz="1600" dirty="0" smtClean="0">
                <a:latin typeface="+mn-lt"/>
              </a:rPr>
              <a:t> (2008). </a:t>
            </a:r>
            <a:r>
              <a:rPr lang="en-US" sz="1600" dirty="0" smtClean="0">
                <a:latin typeface="+mn-lt"/>
              </a:rPr>
              <a:t>Visible Learning</a:t>
            </a:r>
            <a:r>
              <a:rPr lang="en-US" sz="1600" b="1" dirty="0">
                <a:latin typeface="+mn-lt"/>
              </a:rPr>
              <a:t>.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A </a:t>
            </a:r>
            <a:r>
              <a:rPr lang="en-US" sz="1600" dirty="0">
                <a:latin typeface="+mn-lt"/>
              </a:rPr>
              <a:t>Synthesis of Over 800 Meta-Analyses Relating to </a:t>
            </a:r>
            <a:r>
              <a:rPr lang="en-US" sz="1600" dirty="0" smtClean="0">
                <a:latin typeface="+mn-lt"/>
              </a:rPr>
              <a:t>Achievement.</a:t>
            </a:r>
            <a:endParaRPr lang="en-US" sz="1600" dirty="0">
              <a:latin typeface="+mn-lt"/>
            </a:endParaRPr>
          </a:p>
          <a:p>
            <a:endParaRPr lang="en-US" dirty="0"/>
          </a:p>
        </p:txBody>
      </p:sp>
      <p:sp>
        <p:nvSpPr>
          <p:cNvPr id="7" name="Ovaal 6"/>
          <p:cNvSpPr/>
          <p:nvPr/>
        </p:nvSpPr>
        <p:spPr>
          <a:xfrm>
            <a:off x="408006" y="2816932"/>
            <a:ext cx="8735994" cy="6840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5" descr="Macintosh HD:Users:mvalcke:Desktop:2014-10-20 09.42.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PIJL-RECHTS 6"/>
          <p:cNvSpPr>
            <a:spLocks noChangeArrowheads="1"/>
          </p:cNvSpPr>
          <p:nvPr/>
        </p:nvSpPr>
        <p:spPr bwMode="auto">
          <a:xfrm rot="3434480">
            <a:off x="7634997" y="1092235"/>
            <a:ext cx="936625" cy="431800"/>
          </a:xfrm>
          <a:prstGeom prst="rightArrow">
            <a:avLst>
              <a:gd name="adj1" fmla="val 50000"/>
              <a:gd name="adj2" fmla="val 50060"/>
            </a:avLst>
          </a:prstGeom>
          <a:solidFill>
            <a:srgbClr val="FF00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622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5" descr="Macintosh HD:Users:mvalcke:Desktop:2014-10-20 09.42.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5575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PIJL-RECHTS 6"/>
          <p:cNvSpPr>
            <a:spLocks noChangeArrowheads="1"/>
          </p:cNvSpPr>
          <p:nvPr/>
        </p:nvSpPr>
        <p:spPr bwMode="auto">
          <a:xfrm rot="4275939">
            <a:off x="7411244" y="2645569"/>
            <a:ext cx="935038" cy="431800"/>
          </a:xfrm>
          <a:prstGeom prst="rightArrow">
            <a:avLst>
              <a:gd name="adj1" fmla="val 50000"/>
              <a:gd name="adj2" fmla="val 49976"/>
            </a:avLst>
          </a:prstGeom>
          <a:solidFill>
            <a:srgbClr val="FF00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3199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</TotalTime>
  <Words>614</Words>
  <Application>Microsoft Office PowerPoint</Application>
  <PresentationFormat>Diavoorstelling (4:3)</PresentationFormat>
  <Paragraphs>96</Paragraphs>
  <Slides>25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PowerPoint-presentatie</vt:lpstr>
      <vt:lpstr>Planning</vt:lpstr>
      <vt:lpstr>1. Korte introductie op evaluatie</vt:lpstr>
      <vt:lpstr>Evaluatie: begripsomschrijving </vt:lpstr>
      <vt:lpstr>PowerPoint-presentatie</vt:lpstr>
      <vt:lpstr>Functie van de evaluatie</vt:lpstr>
      <vt:lpstr>Effect van formatieve evaluatie</vt:lpstr>
      <vt:lpstr>PowerPoint-presentatie</vt:lpstr>
      <vt:lpstr>PowerPoint-presentatie</vt:lpstr>
      <vt:lpstr>2. Introductie op rubrics</vt:lpstr>
      <vt:lpstr>Rubrics</vt:lpstr>
      <vt:lpstr>Aanpak</vt:lpstr>
      <vt:lpstr>Voorbeelden</vt:lpstr>
      <vt:lpstr>PowerPoint-presentatie</vt:lpstr>
      <vt:lpstr> Voorbeelden </vt:lpstr>
      <vt:lpstr>PowerPoint-presentatie</vt:lpstr>
      <vt:lpstr> Rubrics  voorbeelden </vt:lpstr>
      <vt:lpstr>PowerPoint-presentatie</vt:lpstr>
      <vt:lpstr>3. Zelf aan de slag: rubrics maken</vt:lpstr>
      <vt:lpstr>PowerPoint-presentatie</vt:lpstr>
      <vt:lpstr>PowerPoint-presentatie</vt:lpstr>
      <vt:lpstr>Noteapp.com/kl3</vt:lpstr>
      <vt:lpstr>Praktijkopdracht 2 Vragen of onduidelijkheden? </vt:lpstr>
      <vt:lpstr>PowerPoint-presentatie</vt:lpstr>
      <vt:lpstr>Feedbacksessie groep 2 + 3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Krachtige leeromgevingen</dc:title>
  <dc:creator>mm</dc:creator>
  <cp:lastModifiedBy>Michiel Voet</cp:lastModifiedBy>
  <cp:revision>249</cp:revision>
  <cp:lastPrinted>2015-10-29T07:51:01Z</cp:lastPrinted>
  <dcterms:created xsi:type="dcterms:W3CDTF">2013-09-24T22:55:48Z</dcterms:created>
  <dcterms:modified xsi:type="dcterms:W3CDTF">2015-10-29T16:06:12Z</dcterms:modified>
</cp:coreProperties>
</file>