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4" r:id="rId2"/>
  </p:sldMasterIdLst>
  <p:notesMasterIdLst>
    <p:notesMasterId r:id="rId41"/>
  </p:notesMasterIdLst>
  <p:handoutMasterIdLst>
    <p:handoutMasterId r:id="rId42"/>
  </p:handoutMasterIdLst>
  <p:sldIdLst>
    <p:sldId id="256" r:id="rId3"/>
    <p:sldId id="265" r:id="rId4"/>
    <p:sldId id="437" r:id="rId5"/>
    <p:sldId id="438" r:id="rId6"/>
    <p:sldId id="433" r:id="rId7"/>
    <p:sldId id="395" r:id="rId8"/>
    <p:sldId id="368" r:id="rId9"/>
    <p:sldId id="328" r:id="rId10"/>
    <p:sldId id="434" r:id="rId11"/>
    <p:sldId id="396" r:id="rId12"/>
    <p:sldId id="369" r:id="rId13"/>
    <p:sldId id="435" r:id="rId14"/>
    <p:sldId id="392" r:id="rId15"/>
    <p:sldId id="388" r:id="rId16"/>
    <p:sldId id="324" r:id="rId17"/>
    <p:sldId id="322" r:id="rId18"/>
    <p:sldId id="436" r:id="rId19"/>
    <p:sldId id="412" r:id="rId20"/>
    <p:sldId id="367" r:id="rId21"/>
    <p:sldId id="428" r:id="rId22"/>
    <p:sldId id="413" r:id="rId23"/>
    <p:sldId id="405" r:id="rId24"/>
    <p:sldId id="415" r:id="rId25"/>
    <p:sldId id="408" r:id="rId26"/>
    <p:sldId id="442" r:id="rId27"/>
    <p:sldId id="410" r:id="rId28"/>
    <p:sldId id="417" r:id="rId29"/>
    <p:sldId id="363" r:id="rId30"/>
    <p:sldId id="429" r:id="rId31"/>
    <p:sldId id="431" r:id="rId32"/>
    <p:sldId id="441" r:id="rId33"/>
    <p:sldId id="423" r:id="rId34"/>
    <p:sldId id="440" r:id="rId35"/>
    <p:sldId id="424" r:id="rId36"/>
    <p:sldId id="425" r:id="rId37"/>
    <p:sldId id="419" r:id="rId38"/>
    <p:sldId id="426" r:id="rId39"/>
    <p:sldId id="418" r:id="rId40"/>
  </p:sldIdLst>
  <p:sldSz cx="9144000" cy="6858000" type="screen4x3"/>
  <p:notesSz cx="666908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3595" autoAdjust="0"/>
  </p:normalViewPr>
  <p:slideViewPr>
    <p:cSldViewPr>
      <p:cViewPr varScale="1">
        <p:scale>
          <a:sx n="77" d="100"/>
          <a:sy n="77" d="100"/>
        </p:scale>
        <p:origin x="-1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0" y="9430306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8641572-7F3C-47DA-99FB-5FED4D2890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6148" name="Picture 6" descr="UG_Logolabel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707" y="8933976"/>
            <a:ext cx="1778423" cy="7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3603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153"/>
            <a:ext cx="4890665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512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0306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AC90F46-161A-41F2-8AF5-C3BD27C16A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46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4D7D60-1C6B-483F-B341-59709122E904}" type="slidenum">
              <a:rPr lang="nl-NL"/>
              <a:pPr/>
              <a:t>1</a:t>
            </a:fld>
            <a:endParaRPr lang="nl-NL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38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51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Placeholder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l-B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>
              <a:latin typeface="Calibri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151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15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15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38D0-EE43-43EC-975B-1819A80AD0EA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5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3A93-2FA5-4FA6-8977-49FBDE45197F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0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22B3-34C7-4115-BAA3-51D0D94DDF09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7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38D0-EE43-43EC-975B-1819A80AD0EA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5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A16D-4596-4D73-B1DC-80777FDC7EAD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  <p:pic>
        <p:nvPicPr>
          <p:cNvPr id="7" name="Picture 16" descr="KOP-CURRICULUM-20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76950"/>
            <a:ext cx="15573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27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D930-EA86-4F1E-B23A-7D2AE2C4DE45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26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71A2-244E-4031-B7DB-6FBB4ACB76A1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3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9217-B230-43E8-9C24-1009BDD96649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46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B9E2-A72B-4976-AA81-1262B14E0530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75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92E-4BD6-42C3-B946-133D83A740DE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20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AF49-7E17-4E33-9897-41D9E165BDC0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1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A16D-4596-4D73-B1DC-80777FDC7EAD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  <p:pic>
        <p:nvPicPr>
          <p:cNvPr id="7" name="Picture 16" descr="KOP-CURRICULUM-20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76950"/>
            <a:ext cx="15573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273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CDE5-DC25-4627-A4BB-32530DBCBCDC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94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3A93-2FA5-4FA6-8977-49FBDE45197F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00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22B3-34C7-4115-BAA3-51D0D94DDF09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7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D930-EA86-4F1E-B23A-7D2AE2C4DE45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2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71A2-244E-4031-B7DB-6FBB4ACB76A1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3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9217-B230-43E8-9C24-1009BDD96649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4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B9E2-A72B-4976-AA81-1262B14E0530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7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92E-4BD6-42C3-B946-133D83A740DE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2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AF49-7E17-4E33-9897-41D9E165BDC0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1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CDE5-DC25-4627-A4BB-32530DBCBCDC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9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Krachtige leeromgevingen- groepssessie 1 Faculteit Psychologie en pedagogische wetenschappen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C918-3587-4D78-B757-8EC19D0808C3}" type="slidenum"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‹nr.›</a:t>
            </a:fld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11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Krachtige leeromgevingen- groepssessie 1 Faculteit Psychologie en pedagogische wetenschappen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C918-3587-4D78-B757-8EC19D0808C3}" type="slidenum"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‹nr.›</a:t>
            </a:fld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11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d.vlaanderen.be/curriculum/index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vlaanderen.be/nl/publicaties/detail/voet-2010-nieuwe-vakoverschrijdende-eindtermen-voor-het-secundair-onderwij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d.vlaanderen.be/curriculum/secundair-onderwijs/vakoverschrijdend/" TargetMode="External"/><Relationship Id="rId2" Type="http://schemas.openxmlformats.org/officeDocument/2006/relationships/hyperlink" Target="http://www.vlaanderen.be/nl/publicaties/detail/voet-2010-nieuwe-vakoverschrijdende-eindtermen-voor-het-secundair-onderwijs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ro.g-o.be/pedagogische-begeleiding/secundair-onderwijs/leerplannen-en-lessentabellen-secundair-onderwijs" TargetMode="External"/><Relationship Id="rId2" Type="http://schemas.openxmlformats.org/officeDocument/2006/relationships/hyperlink" Target="http://onderwijs.vlaanderen.be/node/302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vsg.be/" TargetMode="External"/><Relationship Id="rId5" Type="http://schemas.openxmlformats.org/officeDocument/2006/relationships/hyperlink" Target="http://www.pov.be/documenten_leerplannen.php" TargetMode="External"/><Relationship Id="rId4" Type="http://schemas.openxmlformats.org/officeDocument/2006/relationships/hyperlink" Target="http://www.vvkso.be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xpertisecentrum-kunsttheorie.nl/cms_data/bloom.pd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ILpf8NiFkE&amp;list=PL347B26A60C1B3B31&amp;index=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004865"/>
            <a:ext cx="9144000" cy="1152525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nl-BE" sz="2800" dirty="0" smtClean="0"/>
              <a:t>Oefeningensessie 1: Curriculum</a:t>
            </a:r>
          </a:p>
          <a:p>
            <a:pPr marL="0" indent="0" algn="ctr" eaLnBrk="1" hangingPunct="1">
              <a:buNone/>
              <a:defRPr/>
            </a:pPr>
            <a:r>
              <a:rPr lang="nl-NL" sz="2800" dirty="0" smtClean="0"/>
              <a:t>Versie groep 3</a:t>
            </a:r>
            <a:endParaRPr lang="nl-BE" sz="2800" dirty="0" smtClean="0"/>
          </a:p>
        </p:txBody>
      </p:sp>
      <p:sp>
        <p:nvSpPr>
          <p:cNvPr id="3" name="Rechthoek 2"/>
          <p:cNvSpPr/>
          <p:nvPr/>
        </p:nvSpPr>
        <p:spPr>
          <a:xfrm>
            <a:off x="-19193" y="220486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6000" b="1" dirty="0">
                <a:solidFill>
                  <a:srgbClr val="002060"/>
                </a:solidFill>
                <a:latin typeface="+mj-lt"/>
              </a:rPr>
              <a:t>Krachtige leeromgevingen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3" y="1340768"/>
            <a:ext cx="8434039" cy="481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95536" y="332656"/>
            <a:ext cx="471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2060"/>
                </a:solidFill>
                <a:latin typeface="+mn-lt"/>
              </a:rPr>
              <a:t>Breed geformuleerd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35546" y="6309319"/>
            <a:ext cx="844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+mn-lt"/>
              </a:rPr>
              <a:t>Uit eindtermen LO, 2</a:t>
            </a:r>
            <a:r>
              <a:rPr lang="nl-NL" baseline="30000" dirty="0" smtClean="0">
                <a:latin typeface="+mn-lt"/>
              </a:rPr>
              <a:t>de</a:t>
            </a:r>
            <a:r>
              <a:rPr lang="nl-NL" dirty="0" smtClean="0">
                <a:latin typeface="+mn-lt"/>
              </a:rPr>
              <a:t> graad aso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5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18986"/>
              </p:ext>
            </p:extLst>
          </p:nvPr>
        </p:nvGraphicFramePr>
        <p:xfrm>
          <a:off x="683568" y="764704"/>
          <a:ext cx="7704856" cy="5210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80753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Ontwikkelingsdoelen</a:t>
                      </a:r>
                      <a:endParaRPr lang="nl-BE" sz="24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Eindtermen</a:t>
                      </a:r>
                      <a:endParaRPr lang="nl-BE" sz="24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80753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dirty="0" smtClean="0"/>
                        <a:t>Kleuteronderwijs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dirty="0" smtClean="0"/>
                        <a:t>Buitengewoon</a:t>
                      </a:r>
                      <a:r>
                        <a:rPr lang="nl-NL" baseline="0" dirty="0" smtClean="0"/>
                        <a:t> kleuteronderwijs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/</a:t>
                      </a:r>
                      <a:endParaRPr lang="nl-BE" dirty="0"/>
                    </a:p>
                  </a:txBody>
                  <a:tcPr anchor="ctr"/>
                </a:tc>
              </a:tr>
              <a:tr h="80753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dirty="0" smtClean="0"/>
                        <a:t>Buitengewoon</a:t>
                      </a:r>
                      <a:r>
                        <a:rPr lang="nl-NL" baseline="0" dirty="0" smtClean="0"/>
                        <a:t> lager onderwijs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dirty="0" smtClean="0"/>
                        <a:t>Lager onderwijs</a:t>
                      </a:r>
                      <a:endParaRPr lang="nl-BE" dirty="0"/>
                    </a:p>
                  </a:txBody>
                  <a:tcPr anchor="ctr"/>
                </a:tc>
              </a:tr>
              <a:tr h="13938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nl-NL" dirty="0" smtClean="0"/>
                        <a:t>Secundair</a:t>
                      </a:r>
                      <a:r>
                        <a:rPr lang="nl-NL" baseline="0" dirty="0" smtClean="0"/>
                        <a:t> onderwijs : B-stroom, OKAN</a:t>
                      </a:r>
                      <a:endParaRPr lang="nl-BE" dirty="0" smtClean="0"/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endParaRPr lang="nl-NL" baseline="0" dirty="0" smtClean="0"/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baseline="0" dirty="0" smtClean="0"/>
                        <a:t>Buitengewoon secundair onderwijs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dirty="0" smtClean="0"/>
                        <a:t>Secundair</a:t>
                      </a:r>
                      <a:r>
                        <a:rPr lang="nl-NL" baseline="0" dirty="0" smtClean="0"/>
                        <a:t> onderwijs : ASO, BSO, TSO, KSO</a:t>
                      </a:r>
                      <a:endParaRPr lang="nl-BE" dirty="0"/>
                    </a:p>
                  </a:txBody>
                  <a:tcPr anchor="ctr"/>
                </a:tc>
              </a:tr>
              <a:tr h="1393824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nl-NL" baseline="0" dirty="0" smtClean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dirty="0" smtClean="0"/>
                        <a:t>Basiseducatie,</a:t>
                      </a:r>
                      <a:r>
                        <a:rPr lang="nl-NL" baseline="0" dirty="0" smtClean="0"/>
                        <a:t> secundair volwassenonderwijs, hoger beroepsonderwijs, 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baseline="0" dirty="0" smtClean="0"/>
                        <a:t>Specifieke eindtermen DKO</a:t>
                      </a:r>
                      <a:endParaRPr lang="nl-BE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86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03800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 smtClean="0">
                <a:solidFill>
                  <a:srgbClr val="002060"/>
                </a:solidFill>
                <a:latin typeface="+mn-lt"/>
              </a:rPr>
              <a:t>Waar vind je ET en OD?</a:t>
            </a:r>
            <a:endParaRPr lang="en-US" sz="6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-17736" y="37170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  <a:hlinkClick r:id="rId3"/>
              </a:rPr>
              <a:t>http://www.ond.vlaanderen.be/curriculum/index.htm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78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t="18889" r="39766" b="13195"/>
          <a:stretch/>
        </p:blipFill>
        <p:spPr bwMode="auto">
          <a:xfrm>
            <a:off x="899592" y="-1297"/>
            <a:ext cx="7485509" cy="685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1043608" y="2492896"/>
            <a:ext cx="2448272" cy="1656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/>
          <p:cNvSpPr txBox="1"/>
          <p:nvPr/>
        </p:nvSpPr>
        <p:spPr>
          <a:xfrm>
            <a:off x="251520" y="4437112"/>
            <a:ext cx="280831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  <a:latin typeface="+mn-lt"/>
              </a:rPr>
              <a:t>1</a:t>
            </a:r>
            <a:r>
              <a:rPr lang="nl-NL" sz="3200" b="1" baseline="30000" dirty="0" smtClean="0">
                <a:solidFill>
                  <a:srgbClr val="002060"/>
                </a:solidFill>
                <a:latin typeface="+mn-lt"/>
              </a:rPr>
              <a:t>ste</a:t>
            </a:r>
            <a:r>
              <a:rPr lang="nl-NL" sz="3200" b="1" dirty="0" smtClean="0">
                <a:solidFill>
                  <a:srgbClr val="002060"/>
                </a:solidFill>
                <a:latin typeface="+mn-lt"/>
              </a:rPr>
              <a:t> graad</a:t>
            </a:r>
          </a:p>
          <a:p>
            <a:r>
              <a:rPr lang="nl-NL" sz="3200" dirty="0" smtClean="0">
                <a:latin typeface="+mn-lt"/>
              </a:rPr>
              <a:t>A- en B-stroom</a:t>
            </a:r>
            <a:endParaRPr lang="en-US" sz="3200" dirty="0">
              <a:latin typeface="+mn-lt"/>
            </a:endParaRPr>
          </a:p>
        </p:txBody>
      </p:sp>
      <p:sp>
        <p:nvSpPr>
          <p:cNvPr id="5" name="Ovaal 4"/>
          <p:cNvSpPr/>
          <p:nvPr/>
        </p:nvSpPr>
        <p:spPr>
          <a:xfrm>
            <a:off x="3692872" y="2492896"/>
            <a:ext cx="4191496" cy="1656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4427984" y="4437112"/>
            <a:ext cx="309634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  <a:latin typeface="+mn-lt"/>
              </a:rPr>
              <a:t>2</a:t>
            </a:r>
            <a:r>
              <a:rPr lang="nl-NL" sz="3200" b="1" baseline="30000" dirty="0" smtClean="0">
                <a:solidFill>
                  <a:srgbClr val="002060"/>
                </a:solidFill>
                <a:latin typeface="+mn-lt"/>
              </a:rPr>
              <a:t>de</a:t>
            </a:r>
            <a:r>
              <a:rPr lang="nl-NL" sz="3200" b="1" dirty="0" smtClean="0">
                <a:solidFill>
                  <a:srgbClr val="002060"/>
                </a:solidFill>
                <a:latin typeface="+mn-lt"/>
              </a:rPr>
              <a:t> en 3</a:t>
            </a:r>
            <a:r>
              <a:rPr lang="nl-NL" sz="3200" b="1" baseline="30000" dirty="0" smtClean="0">
                <a:solidFill>
                  <a:srgbClr val="002060"/>
                </a:solidFill>
                <a:latin typeface="+mn-lt"/>
              </a:rPr>
              <a:t>de</a:t>
            </a:r>
            <a:r>
              <a:rPr lang="nl-NL" sz="3200" b="1" dirty="0" smtClean="0">
                <a:solidFill>
                  <a:srgbClr val="002060"/>
                </a:solidFill>
                <a:latin typeface="+mn-lt"/>
              </a:rPr>
              <a:t> graad</a:t>
            </a:r>
          </a:p>
          <a:p>
            <a:r>
              <a:rPr lang="nl-NL" sz="3200" dirty="0" smtClean="0">
                <a:latin typeface="+mn-lt"/>
              </a:rPr>
              <a:t>aso, </a:t>
            </a:r>
            <a:r>
              <a:rPr lang="nl-NL" sz="3200" dirty="0" err="1" smtClean="0">
                <a:latin typeface="+mn-lt"/>
              </a:rPr>
              <a:t>tso</a:t>
            </a:r>
            <a:r>
              <a:rPr lang="nl-NL" sz="3200" dirty="0" smtClean="0">
                <a:latin typeface="+mn-lt"/>
              </a:rPr>
              <a:t>, kso, </a:t>
            </a:r>
            <a:r>
              <a:rPr lang="nl-NL" sz="3200" dirty="0" err="1" smtClean="0">
                <a:latin typeface="+mn-lt"/>
              </a:rPr>
              <a:t>bso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0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el 4"/>
          <p:cNvSpPr>
            <a:spLocks noGrp="1"/>
          </p:cNvSpPr>
          <p:nvPr>
            <p:ph type="title" idx="4294967295"/>
          </p:nvPr>
        </p:nvSpPr>
        <p:spPr>
          <a:xfrm>
            <a:off x="503040" y="476672"/>
            <a:ext cx="7956550" cy="720725"/>
          </a:xfrm>
        </p:spPr>
        <p:txBody>
          <a:bodyPr>
            <a:normAutofit fontScale="90000"/>
          </a:bodyPr>
          <a:lstStyle/>
          <a:p>
            <a:pPr algn="l"/>
            <a:r>
              <a:rPr lang="nl-BE" b="1" dirty="0" smtClean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Wat </a:t>
            </a:r>
            <a:r>
              <a:rPr lang="nl-BE" b="1" dirty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zijn </a:t>
            </a:r>
            <a:r>
              <a:rPr lang="nl-BE" b="1" dirty="0" smtClean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VOET’en? </a:t>
            </a:r>
            <a:endParaRPr lang="nl-BE" b="1" dirty="0">
              <a:solidFill>
                <a:srgbClr val="00206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1" t="47778" r="56797" b="28611"/>
          <a:stretch/>
        </p:blipFill>
        <p:spPr bwMode="auto">
          <a:xfrm>
            <a:off x="6568510" y="3867644"/>
            <a:ext cx="2575490" cy="295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ijdelijke aanduiding voor inhoud 5"/>
          <p:cNvSpPr>
            <a:spLocks noGrp="1"/>
          </p:cNvSpPr>
          <p:nvPr>
            <p:ph sz="quarter" idx="4294967295"/>
          </p:nvPr>
        </p:nvSpPr>
        <p:spPr>
          <a:xfrm>
            <a:off x="539552" y="1351471"/>
            <a:ext cx="7834313" cy="53238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Minimumdoelen die </a:t>
            </a:r>
            <a:r>
              <a:rPr lang="nl-BE" b="1" dirty="0">
                <a:solidFill>
                  <a:srgbClr val="002060"/>
                </a:solidFill>
              </a:rPr>
              <a:t>niet </a:t>
            </a:r>
            <a:r>
              <a:rPr lang="nl-BE" b="1" dirty="0" smtClean="0">
                <a:solidFill>
                  <a:srgbClr val="002060"/>
                </a:solidFill>
              </a:rPr>
              <a:t>behoren </a:t>
            </a:r>
            <a:r>
              <a:rPr lang="nl-BE" b="1" dirty="0">
                <a:solidFill>
                  <a:srgbClr val="002060"/>
                </a:solidFill>
              </a:rPr>
              <a:t>tot </a:t>
            </a:r>
            <a:r>
              <a:rPr lang="nl-BE" b="1" dirty="0" smtClean="0">
                <a:solidFill>
                  <a:srgbClr val="002060"/>
                </a:solidFill>
              </a:rPr>
              <a:t>een vakgebied</a:t>
            </a:r>
            <a:r>
              <a:rPr lang="nl-BE" dirty="0" smtClean="0">
                <a:solidFill>
                  <a:srgbClr val="002060"/>
                </a:solidFill>
              </a:rPr>
              <a:t>, </a:t>
            </a:r>
            <a:r>
              <a:rPr lang="nl-BE" dirty="0" smtClean="0"/>
              <a:t>maar anders tussen de mazen van het net glippen.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Realiseren van </a:t>
            </a:r>
            <a:r>
              <a:rPr lang="nl-BE" b="1" dirty="0" smtClean="0">
                <a:solidFill>
                  <a:srgbClr val="002060"/>
                </a:solidFill>
              </a:rPr>
              <a:t>brede en harmonische vorming</a:t>
            </a:r>
            <a:r>
              <a:rPr lang="nl-BE" dirty="0" smtClean="0"/>
              <a:t> (met meer aandacht voor niet-cognitieve doelen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Inspanningsverplichting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1" dirty="0" smtClean="0">
                <a:solidFill>
                  <a:srgbClr val="002060"/>
                </a:solidFill>
              </a:rPr>
              <a:t>Globaal of per graad </a:t>
            </a:r>
            <a:r>
              <a:rPr lang="nl-BE" dirty="0" smtClean="0"/>
              <a:t>vastgelegd.</a:t>
            </a:r>
            <a:endParaRPr lang="nl-BE" dirty="0">
              <a:ea typeface="ＭＳ Ｐゴシック" charset="-128"/>
              <a:cs typeface="ＭＳ Ｐゴシック" charset="-128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3291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528" y="257883"/>
            <a:ext cx="8994274" cy="652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9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229600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9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4945522"/>
            <a:ext cx="9119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l-BE" dirty="0">
                <a:latin typeface="+mn-lt"/>
                <a:ea typeface="ＭＳ Ｐゴシック" charset="-128"/>
                <a:cs typeface="ＭＳ Ｐゴシック" charset="-128"/>
                <a:hlinkClick r:id="rId2"/>
              </a:rPr>
              <a:t>http://www.vlaanderen.be/nl/publicaties/detail/voet-2010-nieuwe-vakoverschrijdende-eindtermen-voor-het-secundair-onderwijs</a:t>
            </a:r>
            <a:endParaRPr lang="nl-BE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134076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+mj-lt"/>
              </a:rPr>
              <a:t>Waar vind je de </a:t>
            </a:r>
            <a:r>
              <a:rPr lang="nl-NL" sz="4000" b="1" dirty="0" err="1" smtClean="0">
                <a:solidFill>
                  <a:srgbClr val="002060"/>
                </a:solidFill>
                <a:latin typeface="+mj-lt"/>
              </a:rPr>
              <a:t>VOET’en</a:t>
            </a:r>
            <a:r>
              <a:rPr lang="nl-NL" sz="4000" b="1" dirty="0" smtClean="0">
                <a:solidFill>
                  <a:srgbClr val="002060"/>
                </a:solidFill>
                <a:latin typeface="+mj-lt"/>
              </a:rPr>
              <a:t>?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4556" y="212525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  <a:hlinkClick r:id="rId3"/>
              </a:rPr>
              <a:t>http://www.ond.vlaanderen.be/curriculum/secundair-onderwijs/vakoverschrijdend/</a:t>
            </a:r>
            <a:endParaRPr lang="en-US" sz="3200" dirty="0">
              <a:latin typeface="+mn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-12278" y="4221088"/>
            <a:ext cx="9168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+mn-lt"/>
              </a:rPr>
              <a:t>Brochure met meer uitleg: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92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endParaRPr lang="nl-NL" sz="5400" dirty="0" smtClean="0"/>
          </a:p>
          <a:p>
            <a:pPr marL="0" indent="0" algn="ctr">
              <a:buNone/>
            </a:pPr>
            <a:r>
              <a:rPr lang="nl-NL" sz="5400" b="1" dirty="0" smtClean="0">
                <a:solidFill>
                  <a:srgbClr val="002060"/>
                </a:solidFill>
              </a:rPr>
              <a:t>Curriculum op mesoniveau</a:t>
            </a:r>
            <a:endParaRPr lang="nl-BE" sz="5400" b="1" dirty="0">
              <a:solidFill>
                <a:srgbClr val="002060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32160" y="364502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smtClean="0">
                <a:latin typeface="+mn-lt"/>
              </a:rPr>
              <a:t>Leerplandoelen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43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nl-BE" dirty="0" smtClean="0"/>
              <a:t/>
            </a:r>
            <a:br>
              <a:rPr lang="nl-BE" dirty="0" smtClean="0"/>
            </a:br>
            <a:r>
              <a:rPr lang="nl-BE" b="1" dirty="0" smtClean="0">
                <a:solidFill>
                  <a:srgbClr val="002060"/>
                </a:solidFill>
              </a:rPr>
              <a:t>Leerplandoelen</a:t>
            </a:r>
            <a:r>
              <a:rPr lang="nl-BE" dirty="0"/>
              <a:t/>
            </a:r>
            <a:br>
              <a:rPr lang="nl-BE" dirty="0"/>
            </a:br>
            <a:endParaRPr lang="nl-NL" altLang="nl-B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1556792"/>
            <a:ext cx="8424936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768"/>
              </a:spcBef>
              <a:buNone/>
              <a:tabLst>
                <a:tab pos="542925" algn="l"/>
              </a:tabLst>
            </a:pPr>
            <a:r>
              <a:rPr lang="fr-BE" altLang="nl-BE" sz="4500" i="1" dirty="0" smtClean="0">
                <a:cs typeface="Times New Roman" pitchFamily="18" charset="0"/>
              </a:rPr>
              <a:t>"</a:t>
            </a:r>
            <a:r>
              <a:rPr lang="fr-BE" altLang="nl-BE" sz="4500" i="1" dirty="0" smtClean="0">
                <a:latin typeface="+mj-lt"/>
                <a:cs typeface="Times New Roman" pitchFamily="18" charset="0"/>
              </a:rPr>
              <a:t>De </a:t>
            </a:r>
            <a:r>
              <a:rPr lang="fr-BE" altLang="nl-BE" sz="4500" i="1" dirty="0" err="1">
                <a:latin typeface="+mj-lt"/>
                <a:cs typeface="Times New Roman" pitchFamily="18" charset="0"/>
              </a:rPr>
              <a:t>d</a:t>
            </a:r>
            <a:r>
              <a:rPr lang="fr-BE" altLang="nl-BE" sz="4500" i="1" dirty="0" err="1" smtClean="0">
                <a:latin typeface="+mj-lt"/>
                <a:cs typeface="Times New Roman" pitchFamily="18" charset="0"/>
              </a:rPr>
              <a:t>oelen</a:t>
            </a:r>
            <a:r>
              <a:rPr lang="fr-BE" altLang="nl-BE" sz="4500" i="1" dirty="0" smtClean="0">
                <a:latin typeface="+mj-lt"/>
                <a:cs typeface="Times New Roman" pitchFamily="18" charset="0"/>
              </a:rPr>
              <a:t> die de </a:t>
            </a:r>
            <a:r>
              <a:rPr lang="fr-BE" altLang="nl-BE" sz="4500" i="1" dirty="0" err="1" smtClean="0">
                <a:latin typeface="+mj-lt"/>
                <a:cs typeface="Times New Roman" pitchFamily="18" charset="0"/>
              </a:rPr>
              <a:t>inrichtende</a:t>
            </a:r>
            <a:r>
              <a:rPr lang="fr-BE" altLang="nl-BE" sz="4500" i="1" dirty="0" smtClean="0">
                <a:latin typeface="+mj-lt"/>
                <a:cs typeface="Times New Roman" pitchFamily="18" charset="0"/>
              </a:rPr>
              <a:t> </a:t>
            </a:r>
            <a:r>
              <a:rPr lang="fr-BE" altLang="nl-BE" sz="4500" i="1" dirty="0" err="1" smtClean="0">
                <a:latin typeface="+mj-lt"/>
                <a:cs typeface="Times New Roman" pitchFamily="18" charset="0"/>
              </a:rPr>
              <a:t>macht</a:t>
            </a:r>
            <a:r>
              <a:rPr lang="fr-BE" altLang="nl-BE" sz="4500" i="1" dirty="0" smtClean="0">
                <a:latin typeface="+mj-lt"/>
                <a:cs typeface="Times New Roman" pitchFamily="18" charset="0"/>
              </a:rPr>
              <a:t> </a:t>
            </a:r>
            <a:r>
              <a:rPr lang="fr-BE" altLang="nl-BE" sz="4500" i="1" dirty="0" err="1" smtClean="0">
                <a:latin typeface="+mj-lt"/>
                <a:cs typeface="Times New Roman" pitchFamily="18" charset="0"/>
              </a:rPr>
              <a:t>uitdrukkelijk</a:t>
            </a:r>
            <a:r>
              <a:rPr lang="fr-BE" altLang="nl-BE" sz="4500" i="1" dirty="0" smtClean="0">
                <a:latin typeface="+mj-lt"/>
                <a:cs typeface="Times New Roman" pitchFamily="18" charset="0"/>
              </a:rPr>
              <a:t> </a:t>
            </a:r>
            <a:r>
              <a:rPr lang="fr-BE" altLang="nl-BE" sz="4500" i="1" dirty="0" err="1" smtClean="0">
                <a:latin typeface="+mj-lt"/>
                <a:cs typeface="Times New Roman" pitchFamily="18" charset="0"/>
              </a:rPr>
              <a:t>formuleert</a:t>
            </a:r>
            <a:r>
              <a:rPr lang="fr-BE" altLang="nl-BE" sz="4500" i="1" dirty="0" smtClean="0">
                <a:latin typeface="+mj-lt"/>
                <a:cs typeface="Times New Roman" pitchFamily="18" charset="0"/>
              </a:rPr>
              <a:t> </a:t>
            </a:r>
            <a:r>
              <a:rPr lang="fr-BE" altLang="nl-BE" sz="4500" i="1" dirty="0" err="1" smtClean="0">
                <a:latin typeface="+mj-lt"/>
                <a:cs typeface="Times New Roman" pitchFamily="18" charset="0"/>
              </a:rPr>
              <a:t>voor</a:t>
            </a:r>
            <a:r>
              <a:rPr lang="fr-BE" altLang="nl-BE" sz="4500" i="1" dirty="0" smtClean="0">
                <a:latin typeface="+mj-lt"/>
                <a:cs typeface="Times New Roman" pitchFamily="18" charset="0"/>
              </a:rPr>
              <a:t> </a:t>
            </a:r>
            <a:r>
              <a:rPr lang="fr-BE" altLang="nl-BE" sz="4500" i="1" dirty="0" err="1" smtClean="0">
                <a:latin typeface="+mj-lt"/>
                <a:cs typeface="Times New Roman" pitchFamily="18" charset="0"/>
              </a:rPr>
              <a:t>haar</a:t>
            </a:r>
            <a:r>
              <a:rPr lang="fr-BE" altLang="nl-BE" sz="4500" i="1" dirty="0" smtClean="0">
                <a:latin typeface="+mj-lt"/>
                <a:cs typeface="Times New Roman" pitchFamily="18" charset="0"/>
              </a:rPr>
              <a:t> </a:t>
            </a:r>
            <a:r>
              <a:rPr lang="fr-BE" altLang="nl-BE" sz="4500" i="1" dirty="0" err="1" smtClean="0">
                <a:latin typeface="+mj-lt"/>
                <a:cs typeface="Times New Roman" pitchFamily="18" charset="0"/>
              </a:rPr>
              <a:t>leerlingen</a:t>
            </a:r>
            <a:r>
              <a:rPr lang="fr-BE" altLang="nl-BE" sz="4500" i="1" dirty="0" smtClean="0">
                <a:latin typeface="+mj-lt"/>
                <a:cs typeface="Times New Roman" pitchFamily="18" charset="0"/>
              </a:rPr>
              <a:t> </a:t>
            </a:r>
            <a:r>
              <a:rPr lang="fr-BE" altLang="nl-BE" sz="45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vanuit</a:t>
            </a:r>
            <a:r>
              <a:rPr lang="fr-BE" altLang="nl-BE" sz="45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fr-BE" altLang="nl-BE" sz="45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het</a:t>
            </a:r>
            <a:r>
              <a:rPr lang="fr-BE" altLang="nl-BE" sz="45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fr-BE" altLang="nl-BE" sz="45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eigen</a:t>
            </a:r>
            <a:r>
              <a:rPr lang="fr-BE" altLang="nl-BE" sz="45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fr-BE" altLang="nl-BE" sz="45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opvoedingsproject</a:t>
            </a:r>
            <a:r>
              <a:rPr lang="fr-BE" altLang="nl-BE" sz="45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fr-BE" altLang="nl-BE" sz="45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fr-BE" altLang="nl-BE" sz="4500" i="1" dirty="0" smtClean="0">
                <a:cs typeface="Times New Roman" pitchFamily="18" charset="0"/>
              </a:rPr>
              <a:t>in </a:t>
            </a:r>
            <a:r>
              <a:rPr lang="fr-BE" altLang="nl-BE" sz="4500" i="1" dirty="0" err="1" smtClean="0">
                <a:cs typeface="Times New Roman" pitchFamily="18" charset="0"/>
              </a:rPr>
              <a:t>het</a:t>
            </a:r>
            <a:r>
              <a:rPr lang="fr-BE" altLang="nl-BE" sz="4500" i="1" dirty="0" smtClean="0">
                <a:cs typeface="Times New Roman" pitchFamily="18" charset="0"/>
              </a:rPr>
              <a:t> </a:t>
            </a:r>
            <a:r>
              <a:rPr lang="fr-BE" altLang="nl-BE" sz="4500" i="1" dirty="0" err="1" smtClean="0">
                <a:cs typeface="Times New Roman" pitchFamily="18" charset="0"/>
              </a:rPr>
              <a:t>algemeen</a:t>
            </a:r>
            <a:r>
              <a:rPr lang="fr-BE" altLang="nl-BE" sz="4500" i="1" dirty="0" smtClean="0">
                <a:cs typeface="Times New Roman" pitchFamily="18" charset="0"/>
              </a:rPr>
              <a:t> </a:t>
            </a:r>
            <a:r>
              <a:rPr lang="fr-BE" altLang="nl-BE" sz="4500" b="1" i="1" dirty="0" smtClean="0">
                <a:solidFill>
                  <a:srgbClr val="002060"/>
                </a:solidFill>
                <a:cs typeface="Times New Roman" pitchFamily="18" charset="0"/>
              </a:rPr>
              <a:t>of de </a:t>
            </a:r>
            <a:r>
              <a:rPr lang="fr-BE" altLang="nl-BE" sz="4500" b="1" i="1" dirty="0" err="1" smtClean="0">
                <a:solidFill>
                  <a:srgbClr val="002060"/>
                </a:solidFill>
                <a:cs typeface="Times New Roman" pitchFamily="18" charset="0"/>
              </a:rPr>
              <a:t>eigen</a:t>
            </a:r>
            <a:r>
              <a:rPr lang="fr-BE" altLang="nl-BE" sz="45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fr-BE" altLang="nl-BE" sz="4500" b="1" i="1" dirty="0" err="1" smtClean="0">
                <a:solidFill>
                  <a:srgbClr val="002060"/>
                </a:solidFill>
                <a:cs typeface="Times New Roman" pitchFamily="18" charset="0"/>
              </a:rPr>
              <a:t>visie</a:t>
            </a:r>
            <a:r>
              <a:rPr lang="fr-BE" altLang="nl-BE" sz="4500" b="1" i="1" dirty="0" smtClean="0">
                <a:solidFill>
                  <a:srgbClr val="002060"/>
                </a:solidFill>
                <a:cs typeface="Times New Roman" pitchFamily="18" charset="0"/>
              </a:rPr>
              <a:t> op </a:t>
            </a:r>
            <a:r>
              <a:rPr lang="fr-BE" altLang="nl-BE" sz="4500" b="1" i="1" dirty="0" err="1" smtClean="0">
                <a:solidFill>
                  <a:srgbClr val="002060"/>
                </a:solidFill>
                <a:cs typeface="Times New Roman" pitchFamily="18" charset="0"/>
              </a:rPr>
              <a:t>het</a:t>
            </a:r>
            <a:r>
              <a:rPr lang="fr-BE" altLang="nl-BE" sz="45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fr-BE" altLang="nl-BE" sz="4500" b="1" i="1" dirty="0" err="1" smtClean="0">
                <a:solidFill>
                  <a:srgbClr val="002060"/>
                </a:solidFill>
                <a:cs typeface="Times New Roman" pitchFamily="18" charset="0"/>
              </a:rPr>
              <a:t>vak</a:t>
            </a:r>
            <a:r>
              <a:rPr lang="fr-BE" altLang="nl-BE" sz="45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fr-BE" altLang="nl-BE" sz="4500" i="1" dirty="0" smtClean="0">
                <a:cs typeface="Times New Roman" pitchFamily="18" charset="0"/>
              </a:rPr>
              <a:t>in </a:t>
            </a:r>
            <a:r>
              <a:rPr lang="fr-BE" altLang="nl-BE" sz="4500" i="1" dirty="0" err="1" smtClean="0">
                <a:cs typeface="Times New Roman" pitchFamily="18" charset="0"/>
              </a:rPr>
              <a:t>het</a:t>
            </a:r>
            <a:r>
              <a:rPr lang="fr-BE" altLang="nl-BE" sz="4500" i="1" dirty="0" smtClean="0">
                <a:cs typeface="Times New Roman" pitchFamily="18" charset="0"/>
              </a:rPr>
              <a:t> </a:t>
            </a:r>
            <a:r>
              <a:rPr lang="fr-BE" altLang="nl-BE" sz="4500" i="1" dirty="0" err="1" smtClean="0">
                <a:cs typeface="Times New Roman" pitchFamily="18" charset="0"/>
              </a:rPr>
              <a:t>bijzonder</a:t>
            </a:r>
            <a:r>
              <a:rPr lang="fr-BE" altLang="nl-BE" sz="4500" i="1" dirty="0" smtClean="0">
                <a:cs typeface="Times New Roman" pitchFamily="18" charset="0"/>
              </a:rPr>
              <a:t>."</a:t>
            </a:r>
            <a:endParaRPr lang="fr-BE" altLang="nl-BE" sz="4500" i="1" dirty="0" smtClean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768"/>
              </a:spcBef>
              <a:buNone/>
            </a:pPr>
            <a:endParaRPr lang="fr-BE" altLang="nl-BE" sz="40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768"/>
              </a:spcBef>
            </a:pPr>
            <a:r>
              <a:rPr lang="fr-BE" altLang="nl-BE" sz="4400" dirty="0" err="1" smtClean="0">
                <a:latin typeface="+mj-lt"/>
                <a:cs typeface="Times New Roman" pitchFamily="18" charset="0"/>
              </a:rPr>
              <a:t>Scholen</a:t>
            </a:r>
            <a:r>
              <a:rPr lang="fr-BE" altLang="nl-BE" sz="4400" dirty="0" smtClean="0">
                <a:latin typeface="+mj-lt"/>
                <a:cs typeface="Times New Roman" pitchFamily="18" charset="0"/>
              </a:rPr>
              <a:t> </a:t>
            </a:r>
            <a:r>
              <a:rPr lang="fr-BE" altLang="nl-BE" sz="4400" dirty="0" err="1" smtClean="0">
                <a:latin typeface="+mj-lt"/>
                <a:cs typeface="Times New Roman" pitchFamily="18" charset="0"/>
              </a:rPr>
              <a:t>hebben</a:t>
            </a:r>
            <a:r>
              <a:rPr lang="fr-BE" altLang="nl-BE" sz="4400" dirty="0" smtClean="0">
                <a:latin typeface="+mj-lt"/>
                <a:cs typeface="Times New Roman" pitchFamily="18" charset="0"/>
              </a:rPr>
              <a:t> </a:t>
            </a:r>
            <a:r>
              <a:rPr lang="fr-BE" altLang="nl-BE" sz="4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autonomie</a:t>
            </a:r>
            <a:r>
              <a:rPr lang="fr-BE" altLang="nl-BE" sz="4400" dirty="0" smtClean="0">
                <a:latin typeface="+mj-lt"/>
                <a:cs typeface="Times New Roman" pitchFamily="18" charset="0"/>
              </a:rPr>
              <a:t> om </a:t>
            </a:r>
            <a:r>
              <a:rPr lang="fr-BE" altLang="nl-BE" sz="4400" dirty="0" err="1" smtClean="0">
                <a:latin typeface="+mj-lt"/>
                <a:cs typeface="Times New Roman" pitchFamily="18" charset="0"/>
              </a:rPr>
              <a:t>zelf</a:t>
            </a:r>
            <a:r>
              <a:rPr lang="fr-BE" altLang="nl-BE" sz="4400" dirty="0" smtClean="0">
                <a:latin typeface="+mj-lt"/>
                <a:cs typeface="Times New Roman" pitchFamily="18" charset="0"/>
              </a:rPr>
              <a:t> </a:t>
            </a:r>
            <a:r>
              <a:rPr lang="fr-BE" altLang="nl-BE" sz="4400" dirty="0" err="1" smtClean="0">
                <a:latin typeface="+mj-lt"/>
                <a:cs typeface="Times New Roman" pitchFamily="18" charset="0"/>
              </a:rPr>
              <a:t>leerplannen</a:t>
            </a:r>
            <a:r>
              <a:rPr lang="fr-BE" altLang="nl-BE" sz="4400" dirty="0" smtClean="0">
                <a:latin typeface="+mj-lt"/>
                <a:cs typeface="Times New Roman" pitchFamily="18" charset="0"/>
              </a:rPr>
              <a:t> </a:t>
            </a:r>
            <a:r>
              <a:rPr lang="fr-BE" altLang="nl-BE" sz="4400" dirty="0" err="1" smtClean="0">
                <a:latin typeface="+mj-lt"/>
                <a:cs typeface="Times New Roman" pitchFamily="18" charset="0"/>
              </a:rPr>
              <a:t>uit</a:t>
            </a:r>
            <a:r>
              <a:rPr lang="fr-BE" altLang="nl-BE" sz="4400" dirty="0" smtClean="0">
                <a:latin typeface="+mj-lt"/>
                <a:cs typeface="Times New Roman" pitchFamily="18" charset="0"/>
              </a:rPr>
              <a:t> te </a:t>
            </a:r>
            <a:r>
              <a:rPr lang="fr-BE" altLang="nl-BE" sz="4400" dirty="0" err="1" smtClean="0">
                <a:latin typeface="+mj-lt"/>
                <a:cs typeface="Times New Roman" pitchFamily="18" charset="0"/>
              </a:rPr>
              <a:t>werken</a:t>
            </a:r>
            <a:r>
              <a:rPr lang="fr-BE" altLang="nl-BE" sz="4400" dirty="0" smtClean="0">
                <a:latin typeface="+mj-lt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768"/>
              </a:spcBef>
            </a:pPr>
            <a:r>
              <a:rPr lang="fr-BE" altLang="nl-BE" sz="4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In de </a:t>
            </a:r>
            <a:r>
              <a:rPr lang="fr-BE" altLang="nl-BE" sz="4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praktijk</a:t>
            </a:r>
            <a:r>
              <a:rPr lang="fr-BE" altLang="nl-BE" sz="4400" dirty="0" smtClean="0">
                <a:latin typeface="+mj-lt"/>
                <a:cs typeface="Times New Roman" pitchFamily="18" charset="0"/>
              </a:rPr>
              <a:t> </a:t>
            </a:r>
            <a:r>
              <a:rPr lang="fr-BE" altLang="nl-BE" sz="4400" dirty="0" err="1" smtClean="0">
                <a:latin typeface="+mj-lt"/>
                <a:cs typeface="Times New Roman" pitchFamily="18" charset="0"/>
              </a:rPr>
              <a:t>volgen</a:t>
            </a:r>
            <a:r>
              <a:rPr lang="fr-BE" altLang="nl-BE" sz="4400" dirty="0" smtClean="0">
                <a:latin typeface="+mj-lt"/>
                <a:cs typeface="Times New Roman" pitchFamily="18" charset="0"/>
              </a:rPr>
              <a:t> </a:t>
            </a:r>
            <a:r>
              <a:rPr lang="fr-BE" altLang="nl-BE" sz="4400" dirty="0" err="1" smtClean="0">
                <a:latin typeface="+mj-lt"/>
                <a:cs typeface="Times New Roman" pitchFamily="18" charset="0"/>
              </a:rPr>
              <a:t>scholen</a:t>
            </a:r>
            <a:r>
              <a:rPr lang="fr-BE" altLang="nl-BE" sz="4400" dirty="0" smtClean="0">
                <a:latin typeface="+mj-lt"/>
                <a:cs typeface="Times New Roman" pitchFamily="18" charset="0"/>
              </a:rPr>
              <a:t> </a:t>
            </a:r>
            <a:r>
              <a:rPr lang="fr-BE" altLang="nl-BE" sz="4400" dirty="0" err="1" smtClean="0">
                <a:latin typeface="+mj-lt"/>
                <a:cs typeface="Times New Roman" pitchFamily="18" charset="0"/>
              </a:rPr>
              <a:t>vaak</a:t>
            </a:r>
            <a:r>
              <a:rPr lang="fr-BE" altLang="nl-BE" sz="4400" dirty="0" smtClean="0">
                <a:latin typeface="+mj-lt"/>
                <a:cs typeface="Times New Roman" pitchFamily="18" charset="0"/>
              </a:rPr>
              <a:t> de </a:t>
            </a:r>
            <a:r>
              <a:rPr lang="fr-BE" altLang="nl-BE" sz="4400" dirty="0" err="1" smtClean="0">
                <a:latin typeface="+mj-lt"/>
                <a:cs typeface="Times New Roman" pitchFamily="18" charset="0"/>
              </a:rPr>
              <a:t>leerplannen</a:t>
            </a:r>
            <a:r>
              <a:rPr lang="fr-BE" altLang="nl-BE" sz="4400" dirty="0" smtClean="0">
                <a:latin typeface="+mj-lt"/>
                <a:cs typeface="Times New Roman" pitchFamily="18" charset="0"/>
              </a:rPr>
              <a:t> </a:t>
            </a:r>
            <a:r>
              <a:rPr lang="fr-BE" altLang="nl-BE" sz="4400" dirty="0" err="1" smtClean="0">
                <a:latin typeface="+mj-lt"/>
                <a:cs typeface="Times New Roman" pitchFamily="18" charset="0"/>
              </a:rPr>
              <a:t>uitgewerkt</a:t>
            </a:r>
            <a:r>
              <a:rPr lang="fr-BE" altLang="nl-BE" sz="4400" dirty="0" smtClean="0">
                <a:latin typeface="+mj-lt"/>
                <a:cs typeface="Times New Roman" pitchFamily="18" charset="0"/>
              </a:rPr>
              <a:t> </a:t>
            </a:r>
            <a:r>
              <a:rPr lang="fr-BE" altLang="nl-BE" sz="4400" dirty="0" err="1" smtClean="0">
                <a:latin typeface="+mj-lt"/>
                <a:cs typeface="Times New Roman" pitchFamily="18" charset="0"/>
              </a:rPr>
              <a:t>door</a:t>
            </a:r>
            <a:r>
              <a:rPr lang="fr-BE" altLang="nl-BE" sz="4400" dirty="0" smtClean="0">
                <a:latin typeface="+mj-lt"/>
                <a:cs typeface="Times New Roman" pitchFamily="18" charset="0"/>
              </a:rPr>
              <a:t> de </a:t>
            </a:r>
            <a:r>
              <a:rPr lang="fr-BE" altLang="nl-BE" sz="4400" dirty="0" err="1" smtClean="0">
                <a:latin typeface="+mj-lt"/>
                <a:cs typeface="Times New Roman" pitchFamily="18" charset="0"/>
              </a:rPr>
              <a:t>onderwijskoepels</a:t>
            </a:r>
            <a:r>
              <a:rPr lang="fr-BE" altLang="nl-BE" sz="44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0" indent="0" eaLnBrk="1" hangingPunct="1">
              <a:buNone/>
            </a:pPr>
            <a:endParaRPr lang="fr-BE" altLang="nl-BE" sz="41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1076076" y="764704"/>
            <a:ext cx="7315200" cy="723900"/>
          </a:xfrm>
        </p:spPr>
        <p:txBody>
          <a:bodyPr>
            <a:normAutofit fontScale="90000"/>
          </a:bodyPr>
          <a:lstStyle/>
          <a:p>
            <a:pPr algn="l"/>
            <a:r>
              <a:rPr lang="nl-BE" b="1" dirty="0" smtClean="0">
                <a:solidFill>
                  <a:srgbClr val="002060"/>
                </a:solidFill>
              </a:rPr>
              <a:t>Planning groepssessies</a:t>
            </a:r>
            <a:endParaRPr lang="nl-BE" b="1" dirty="0">
              <a:solidFill>
                <a:srgbClr val="002060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4294967295"/>
          </p:nvPr>
        </p:nvSpPr>
        <p:spPr>
          <a:xfrm>
            <a:off x="1079474" y="1628800"/>
            <a:ext cx="7516812" cy="12236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tabLst>
                <a:tab pos="4843463" algn="l"/>
              </a:tabLst>
            </a:pPr>
            <a:r>
              <a:rPr lang="nl-BE" dirty="0" smtClean="0"/>
              <a:t>Curriculum                        	</a:t>
            </a:r>
            <a:r>
              <a:rPr lang="nl-BE" sz="2000" dirty="0" smtClean="0"/>
              <a:t>(vandaag)</a:t>
            </a:r>
            <a:endParaRPr lang="nl-BE" dirty="0" smtClean="0"/>
          </a:p>
          <a:p>
            <a:pPr marL="514350" indent="-514350">
              <a:buFont typeface="+mj-lt"/>
              <a:buAutoNum type="arabicPeriod"/>
              <a:tabLst>
                <a:tab pos="4843463" algn="l"/>
              </a:tabLst>
            </a:pPr>
            <a:r>
              <a:rPr lang="nl-BE" dirty="0" smtClean="0"/>
              <a:t>Toetsen en evalueren      	</a:t>
            </a:r>
            <a:r>
              <a:rPr lang="nl-BE" sz="2000" dirty="0" smtClean="0"/>
              <a:t>(donderdag 29/10)</a:t>
            </a:r>
            <a:endParaRPr lang="nl-BE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097134" y="4077072"/>
            <a:ext cx="7344816" cy="22322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BE" dirty="0" smtClean="0"/>
              <a:t>Curriculum op verschillende niveaus</a:t>
            </a:r>
          </a:p>
          <a:p>
            <a:pPr fontAlgn="auto">
              <a:spcAft>
                <a:spcPts val="0"/>
              </a:spcAft>
            </a:pPr>
            <a:r>
              <a:rPr lang="nl-BE" dirty="0" smtClean="0"/>
              <a:t>Aan de slag…</a:t>
            </a:r>
          </a:p>
          <a:p>
            <a:pPr fontAlgn="auto">
              <a:spcAft>
                <a:spcPts val="0"/>
              </a:spcAft>
            </a:pPr>
            <a:r>
              <a:rPr lang="nl-BE" dirty="0" smtClean="0"/>
              <a:t>Uiteenzetting praktijkopdracht (</a:t>
            </a:r>
            <a:r>
              <a:rPr lang="nl-BE" b="1" dirty="0" smtClean="0"/>
              <a:t>deel 1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1079474" y="3212976"/>
            <a:ext cx="7315200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nl-BE" sz="4000" b="1" dirty="0" smtClean="0">
                <a:solidFill>
                  <a:srgbClr val="002060"/>
                </a:solidFill>
              </a:rPr>
              <a:t>Planning vandaag</a:t>
            </a:r>
            <a:endParaRPr lang="nl-BE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9144000" cy="863600"/>
          </a:xfrm>
        </p:spPr>
        <p:txBody>
          <a:bodyPr>
            <a:normAutofit fontScale="90000"/>
          </a:bodyPr>
          <a:lstStyle/>
          <a:p>
            <a:r>
              <a:rPr lang="nl-BE" sz="4000" b="1" dirty="0" smtClean="0">
                <a:solidFill>
                  <a:srgbClr val="002060"/>
                </a:solidFill>
              </a:rPr>
              <a:t>Hoe vind ik de leerplannen van de koepels?</a:t>
            </a:r>
            <a:endParaRPr lang="nl-BE" sz="4000" b="1" dirty="0">
              <a:solidFill>
                <a:srgbClr val="00206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4294967295"/>
          </p:nvPr>
        </p:nvSpPr>
        <p:spPr>
          <a:xfrm>
            <a:off x="323528" y="1700808"/>
            <a:ext cx="8280400" cy="4249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Websites van de grootste onderwijskoepels:  </a:t>
            </a:r>
          </a:p>
          <a:p>
            <a:pPr>
              <a:buFont typeface="Arial" pitchFamily="34" charset="0"/>
              <a:buChar char="•"/>
            </a:pPr>
            <a:endParaRPr lang="nl-BE" sz="2000" dirty="0" smtClean="0">
              <a:solidFill>
                <a:schemeClr val="tx1"/>
              </a:solidFill>
              <a:hlinkClick r:id="rId2"/>
            </a:endParaRPr>
          </a:p>
          <a:p>
            <a:pPr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tx1"/>
                </a:solidFill>
                <a:hlinkClick r:id="rId3"/>
              </a:rPr>
              <a:t>GO! onderwijs van de Vlaamse Gemeenschap</a:t>
            </a:r>
            <a:r>
              <a:rPr lang="nl-BE" sz="2000" dirty="0" smtClean="0">
                <a:solidFill>
                  <a:schemeClr val="tx1"/>
                </a:solidFill>
              </a:rPr>
              <a:t/>
            </a:r>
            <a:br>
              <a:rPr lang="nl-BE" sz="2000" dirty="0" smtClean="0">
                <a:solidFill>
                  <a:schemeClr val="tx1"/>
                </a:solidFill>
              </a:rPr>
            </a:br>
            <a:r>
              <a:rPr lang="nl-BE" dirty="0" smtClean="0">
                <a:solidFill>
                  <a:schemeClr val="tx1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tx1"/>
                </a:solidFill>
                <a:hlinkClick r:id="rId4"/>
              </a:rPr>
              <a:t>Vlaams Verbond Katholiek Secundair Onderwijs (VVSKO)</a:t>
            </a:r>
            <a:r>
              <a:rPr lang="nl-BE" sz="2400" dirty="0" smtClean="0">
                <a:solidFill>
                  <a:schemeClr val="tx1"/>
                </a:solidFill>
              </a:rPr>
              <a:t/>
            </a:r>
            <a:br>
              <a:rPr lang="nl-BE" sz="2400" dirty="0" smtClean="0">
                <a:solidFill>
                  <a:schemeClr val="tx1"/>
                </a:solidFill>
              </a:rPr>
            </a:br>
            <a:r>
              <a:rPr lang="nl-BE" sz="2400" dirty="0" smtClean="0">
                <a:solidFill>
                  <a:schemeClr val="tx1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err="1" smtClean="0"/>
              <a:t>Officiëel</a:t>
            </a:r>
            <a:r>
              <a:rPr lang="nl-BE" sz="2400" dirty="0" smtClean="0"/>
              <a:t> gesubsidieerd onderwijs:</a:t>
            </a:r>
          </a:p>
          <a:p>
            <a:pPr marL="628650" lvl="1" indent="-271463">
              <a:buFont typeface="Calibri" panose="020F0502020204030204" pitchFamily="34" charset="0"/>
              <a:buChar char="◦"/>
            </a:pPr>
            <a:r>
              <a:rPr lang="nl-NL" sz="2400" dirty="0" err="1" smtClean="0">
                <a:hlinkClick r:id="rId5"/>
              </a:rPr>
              <a:t>Proviciaal</a:t>
            </a:r>
            <a:r>
              <a:rPr lang="nl-NL" sz="2400" dirty="0" smtClean="0">
                <a:hlinkClick r:id="rId5"/>
              </a:rPr>
              <a:t> onderwijs Vlaanderen (POV)</a:t>
            </a:r>
            <a:endParaRPr lang="nl-NL" sz="2400" dirty="0" smtClean="0"/>
          </a:p>
          <a:p>
            <a:pPr marL="628650" lvl="1" indent="-271463">
              <a:buFont typeface="Calibri" panose="020F0502020204030204" pitchFamily="34" charset="0"/>
              <a:buChar char="◦"/>
            </a:pPr>
            <a:r>
              <a:rPr lang="nl-NL" sz="2400" dirty="0" smtClean="0">
                <a:hlinkClick r:id="rId6"/>
              </a:rPr>
              <a:t>Onderwijssecretariaat van de Steden en Gemeenten (OVSG)</a:t>
            </a:r>
            <a:endParaRPr lang="nl-BE" sz="2400" dirty="0" smtClean="0"/>
          </a:p>
        </p:txBody>
      </p:sp>
    </p:spTree>
    <p:extLst>
      <p:ext uri="{BB962C8B-B14F-4D97-AF65-F5344CB8AC3E}">
        <p14:creationId xmlns:p14="http://schemas.microsoft.com/office/powerpoint/2010/main" val="34271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endParaRPr lang="nl-NL" sz="5400" dirty="0" smtClean="0"/>
          </a:p>
          <a:p>
            <a:pPr marL="0" indent="0" algn="ctr">
              <a:buNone/>
            </a:pPr>
            <a:r>
              <a:rPr lang="nl-NL" sz="5400" b="1" dirty="0" smtClean="0">
                <a:solidFill>
                  <a:srgbClr val="002060"/>
                </a:solidFill>
              </a:rPr>
              <a:t>Curriculum op microniveau</a:t>
            </a:r>
            <a:endParaRPr lang="nl-BE" sz="5400" b="1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55576" y="365671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latin typeface="+mn-lt"/>
              </a:rPr>
              <a:t>Lesdoelen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43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1413" y="692150"/>
            <a:ext cx="8002587" cy="1223963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BE" b="1" dirty="0" smtClean="0">
                <a:solidFill>
                  <a:srgbClr val="002060"/>
                </a:solidFill>
              </a:rPr>
              <a:t>Lesdoelen</a:t>
            </a:r>
            <a:endParaRPr lang="nl-NL" altLang="nl-B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28800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altLang="nl-BE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171575" indent="-457200" eaLnBrk="1" hangingPunct="1">
              <a:lnSpc>
                <a:spcPct val="90000"/>
              </a:lnSpc>
            </a:pPr>
            <a:r>
              <a:rPr lang="nl-NL" altLang="nl-BE" dirty="0" smtClean="0">
                <a:latin typeface="+mj-lt"/>
                <a:cs typeface="Times New Roman" pitchFamily="18" charset="0"/>
              </a:rPr>
              <a:t>Leraar bepaalt zelf concrete lesdoelen!</a:t>
            </a:r>
          </a:p>
          <a:p>
            <a:pPr marL="1171575" indent="-457200">
              <a:lnSpc>
                <a:spcPct val="90000"/>
              </a:lnSpc>
            </a:pPr>
            <a:r>
              <a:rPr lang="nl-NL" altLang="nl-BE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In praktijk</a:t>
            </a:r>
            <a:r>
              <a:rPr lang="nl-NL" altLang="nl-BE" dirty="0" smtClean="0">
                <a:latin typeface="+mj-lt"/>
                <a:cs typeface="Times New Roman" pitchFamily="18" charset="0"/>
              </a:rPr>
              <a:t>: </a:t>
            </a:r>
            <a:r>
              <a:rPr lang="nl-NL" altLang="nl-BE" dirty="0" smtClean="0">
                <a:cs typeface="Times New Roman" pitchFamily="18" charset="0"/>
              </a:rPr>
              <a:t>sterk </a:t>
            </a:r>
            <a:r>
              <a:rPr lang="nl-NL" altLang="nl-BE" dirty="0">
                <a:cs typeface="Times New Roman" pitchFamily="18" charset="0"/>
              </a:rPr>
              <a:t>bepaald door </a:t>
            </a:r>
            <a:r>
              <a:rPr lang="nl-NL" altLang="nl-BE" dirty="0" smtClean="0">
                <a:cs typeface="Times New Roman" pitchFamily="18" charset="0"/>
              </a:rPr>
              <a:t>lespakketten met </a:t>
            </a:r>
            <a:r>
              <a:rPr lang="nl-NL" altLang="nl-BE" dirty="0">
                <a:cs typeface="Times New Roman" pitchFamily="18" charset="0"/>
              </a:rPr>
              <a:t>concrete </a:t>
            </a:r>
            <a:r>
              <a:rPr lang="nl-NL" altLang="nl-BE" dirty="0" smtClean="0">
                <a:cs typeface="Times New Roman" pitchFamily="18" charset="0"/>
              </a:rPr>
              <a:t>lesdoelen, </a:t>
            </a:r>
            <a:r>
              <a:rPr lang="nl-NL" altLang="nl-BE" dirty="0">
                <a:cs typeface="Times New Roman" pitchFamily="18" charset="0"/>
              </a:rPr>
              <a:t>uitwerking leerstof, media, toetsing, </a:t>
            </a:r>
            <a:r>
              <a:rPr lang="nl-NL" altLang="nl-BE" dirty="0" smtClean="0">
                <a:cs typeface="Times New Roman" pitchFamily="18" charset="0"/>
              </a:rPr>
              <a:t>werkvormen,…</a:t>
            </a:r>
          </a:p>
          <a:p>
            <a:pPr marL="1171575" indent="-457200">
              <a:lnSpc>
                <a:spcPct val="90000"/>
              </a:lnSpc>
            </a:pPr>
            <a:endParaRPr lang="nl-NL" altLang="nl-BE" dirty="0">
              <a:latin typeface="Times New Roman" pitchFamily="18" charset="0"/>
              <a:cs typeface="Times New Roman" pitchFamily="18" charset="0"/>
            </a:endParaRPr>
          </a:p>
          <a:p>
            <a:pPr marL="714375" indent="0">
              <a:lnSpc>
                <a:spcPct val="90000"/>
              </a:lnSpc>
              <a:buNone/>
            </a:pPr>
            <a:r>
              <a:rPr lang="nl-NL" altLang="nl-BE" dirty="0" smtClean="0">
                <a:cs typeface="Times New Roman" pitchFamily="18" charset="0"/>
              </a:rPr>
              <a:t>Zie lespakketten eerder als </a:t>
            </a:r>
            <a:r>
              <a:rPr lang="nl-NL" altLang="nl-BE" b="1" dirty="0" smtClean="0">
                <a:solidFill>
                  <a:srgbClr val="002060"/>
                </a:solidFill>
                <a:cs typeface="Times New Roman" pitchFamily="18" charset="0"/>
              </a:rPr>
              <a:t>bron van inspiratie </a:t>
            </a:r>
            <a:r>
              <a:rPr lang="nl-NL" altLang="nl-BE" dirty="0" smtClean="0">
                <a:cs typeface="Times New Roman" pitchFamily="18" charset="0"/>
              </a:rPr>
              <a:t>dan een keurslijf!</a:t>
            </a:r>
          </a:p>
        </p:txBody>
      </p:sp>
    </p:spTree>
    <p:extLst>
      <p:ext uri="{BB962C8B-B14F-4D97-AF65-F5344CB8AC3E}">
        <p14:creationId xmlns:p14="http://schemas.microsoft.com/office/powerpoint/2010/main" val="5959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BE" b="1" dirty="0" smtClean="0">
                <a:solidFill>
                  <a:srgbClr val="002060"/>
                </a:solidFill>
                <a:cs typeface="Times New Roman" pitchFamily="18" charset="0"/>
              </a:rPr>
              <a:t>Hoe lesdoelen formuleren?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332038"/>
            <a:ext cx="8686800" cy="4525962"/>
          </a:xfrm>
        </p:spPr>
        <p:txBody>
          <a:bodyPr>
            <a:normAutofit/>
          </a:bodyPr>
          <a:lstStyle/>
          <a:p>
            <a:r>
              <a:rPr lang="nl-BE" dirty="0" smtClean="0"/>
              <a:t>Lesdoelen worden </a:t>
            </a:r>
            <a:r>
              <a:rPr lang="nl-NL" dirty="0" smtClean="0"/>
              <a:t>operationeel geformuleerd:</a:t>
            </a:r>
          </a:p>
          <a:p>
            <a:pPr marL="714375" indent="-357188">
              <a:buFont typeface="Calibri" panose="020F0502020204030204" pitchFamily="34" charset="0"/>
              <a:buChar char="◦"/>
            </a:pPr>
            <a:r>
              <a:rPr lang="nl-NL" dirty="0" smtClean="0"/>
              <a:t>Welk </a:t>
            </a:r>
            <a:r>
              <a:rPr lang="nl-NL" b="1" dirty="0" smtClean="0">
                <a:solidFill>
                  <a:srgbClr val="002060"/>
                </a:solidFill>
              </a:rPr>
              <a:t>concreet </a:t>
            </a:r>
            <a:r>
              <a:rPr lang="nl-NL" b="1" dirty="0" err="1" smtClean="0">
                <a:solidFill>
                  <a:srgbClr val="002060"/>
                </a:solidFill>
              </a:rPr>
              <a:t>observeerbaar</a:t>
            </a:r>
            <a:r>
              <a:rPr lang="nl-NL" b="1" dirty="0" smtClean="0">
                <a:solidFill>
                  <a:srgbClr val="002060"/>
                </a:solidFill>
              </a:rPr>
              <a:t> gedrag </a:t>
            </a:r>
            <a:br>
              <a:rPr lang="nl-NL" b="1" dirty="0" smtClean="0">
                <a:solidFill>
                  <a:srgbClr val="002060"/>
                </a:solidFill>
              </a:rPr>
            </a:br>
            <a:r>
              <a:rPr lang="nl-NL" dirty="0" smtClean="0"/>
              <a:t>verwacht je?</a:t>
            </a:r>
          </a:p>
          <a:p>
            <a:pPr marL="714375" indent="-357188">
              <a:buFont typeface="Calibri" panose="020F0502020204030204" pitchFamily="34" charset="0"/>
              <a:buChar char="◦"/>
              <a:tabLst>
                <a:tab pos="714375" algn="l"/>
              </a:tabLst>
            </a:pPr>
            <a:r>
              <a:rPr lang="nl-NL" dirty="0" smtClean="0"/>
              <a:t>Op welke </a:t>
            </a:r>
            <a:r>
              <a:rPr lang="nl-NL" b="1" dirty="0" smtClean="0">
                <a:solidFill>
                  <a:srgbClr val="002060"/>
                </a:solidFill>
              </a:rPr>
              <a:t>inhoudsdimensie</a:t>
            </a:r>
            <a:r>
              <a:rPr lang="nl-NL" dirty="0" smtClean="0"/>
              <a:t> heeft dit gedrag betrekking?</a:t>
            </a:r>
          </a:p>
          <a:p>
            <a:r>
              <a:rPr lang="nl-NL" dirty="0" smtClean="0"/>
              <a:t>Voor verwoording volg je regels vakdidactiek.</a:t>
            </a:r>
          </a:p>
          <a:p>
            <a:pPr eaLnBrk="1" hangingPunct="1">
              <a:lnSpc>
                <a:spcPct val="90000"/>
              </a:lnSpc>
            </a:pPr>
            <a:endParaRPr lang="nl-NL" altLang="nl-BE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-180528" y="494116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  <a:hlinkClick r:id="rId2"/>
              </a:rPr>
              <a:t>http://www.expertisecentrum-kunsttheorie.nl/cms_data/bloom.pdf</a:t>
            </a:r>
            <a:endParaRPr lang="en-US" dirty="0">
              <a:latin typeface="+mn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7" y="1592242"/>
            <a:ext cx="8608505" cy="276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0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err="1" smtClean="0">
                <a:solidFill>
                  <a:srgbClr val="002060"/>
                </a:solidFill>
                <a:latin typeface="+mn-lt"/>
              </a:rPr>
              <a:t>Bloom</a:t>
            </a:r>
            <a:r>
              <a:rPr lang="nl-NL" sz="4000" b="1" dirty="0" smtClean="0">
                <a:solidFill>
                  <a:srgbClr val="002060"/>
                </a:solidFill>
                <a:latin typeface="+mn-lt"/>
              </a:rPr>
              <a:t>: Gedragsdimensie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122" name="Picture 2" descr="https://www2.palomar.edu/pages/testwritingstrategies/files/2015/04/Blooms_Taxonomy_pyramid_cake-style-use-with-permi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4428"/>
            <a:ext cx="5976664" cy="497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082015" y="156392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+mn-lt"/>
              </a:rPr>
              <a:t>Creëren</a:t>
            </a:r>
            <a:endParaRPr lang="en-US" sz="3200" b="1" dirty="0">
              <a:latin typeface="+mn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431771" y="2245585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+mn-lt"/>
              </a:rPr>
              <a:t>Evalueren</a:t>
            </a:r>
            <a:endParaRPr lang="en-US" sz="3200" b="1" dirty="0">
              <a:latin typeface="+mn-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724128" y="290370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+mn-lt"/>
              </a:rPr>
              <a:t>Analyseren</a:t>
            </a:r>
            <a:endParaRPr lang="en-US" sz="3200" b="1" dirty="0">
              <a:latin typeface="+mn-lt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012160" y="361605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+mn-lt"/>
              </a:rPr>
              <a:t>Toepassen</a:t>
            </a:r>
            <a:endParaRPr lang="en-US" sz="3200" b="1" dirty="0">
              <a:latin typeface="+mn-lt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282633" y="429309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+mn-lt"/>
              </a:rPr>
              <a:t>Begrijpen</a:t>
            </a:r>
            <a:endParaRPr lang="en-US" sz="3200" b="1" dirty="0">
              <a:latin typeface="+mn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516216" y="5092531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+mn-lt"/>
              </a:rPr>
              <a:t>Herinneren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47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BE" sz="4000" b="1" dirty="0" err="1" smtClean="0">
                <a:solidFill>
                  <a:srgbClr val="002060"/>
                </a:solidFill>
                <a:cs typeface="Times New Roman" pitchFamily="18" charset="0"/>
              </a:rPr>
              <a:t>Bloom</a:t>
            </a:r>
            <a:r>
              <a:rPr lang="nl-NL" altLang="nl-BE" sz="4000" b="1" dirty="0" smtClean="0">
                <a:solidFill>
                  <a:srgbClr val="002060"/>
                </a:solidFill>
                <a:cs typeface="Times New Roman" pitchFamily="18" charset="0"/>
              </a:rPr>
              <a:t>: Inhoudsdimensie</a:t>
            </a:r>
            <a:endParaRPr lang="nl-NL" altLang="nl-BE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609600" indent="-609600" eaLnBrk="1" hangingPunct="1">
              <a:buFont typeface="Symbol" pitchFamily="18" charset="2"/>
              <a:buAutoNum type="arabicPeriod"/>
            </a:pPr>
            <a:endParaRPr lang="nl-BE" altLang="nl-BE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4" descr="bloom_revised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340768"/>
            <a:ext cx="8866187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19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BE" b="1" dirty="0" smtClean="0">
                <a:solidFill>
                  <a:srgbClr val="002060"/>
                </a:solidFill>
                <a:cs typeface="Times New Roman" pitchFamily="18" charset="0"/>
              </a:rPr>
              <a:t>Gebruik van de Taxonomie van </a:t>
            </a:r>
            <a:r>
              <a:rPr lang="nl-NL" altLang="nl-BE" b="1" dirty="0" err="1" smtClean="0">
                <a:solidFill>
                  <a:srgbClr val="002060"/>
                </a:solidFill>
                <a:cs typeface="Times New Roman" pitchFamily="18" charset="0"/>
              </a:rPr>
              <a:t>Bloom</a:t>
            </a:r>
            <a:endParaRPr lang="nl-NL" altLang="nl-BE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0105" y="1700808"/>
            <a:ext cx="8229600" cy="452596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nl-NL" altLang="nl-BE" dirty="0" smtClean="0">
                <a:latin typeface="+mj-lt"/>
                <a:cs typeface="Times New Roman" pitchFamily="18" charset="0"/>
              </a:rPr>
              <a:t>Voorbeeld </a:t>
            </a:r>
            <a:r>
              <a:rPr lang="nl-NL" altLang="nl-BE" dirty="0" err="1" smtClean="0">
                <a:latin typeface="+mj-lt"/>
                <a:cs typeface="Times New Roman" pitchFamily="18" charset="0"/>
              </a:rPr>
              <a:t>lesdoel</a:t>
            </a:r>
            <a:r>
              <a:rPr lang="nl-NL" altLang="nl-BE" dirty="0" smtClean="0">
                <a:latin typeface="+mj-lt"/>
                <a:cs typeface="Times New Roman" pitchFamily="18" charset="0"/>
              </a:rPr>
              <a:t> biologie: </a:t>
            </a:r>
          </a:p>
          <a:p>
            <a:pPr eaLnBrk="1" hangingPunct="1">
              <a:lnSpc>
                <a:spcPct val="90000"/>
              </a:lnSpc>
            </a:pPr>
            <a:endParaRPr lang="nl-BE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BE" i="1" dirty="0" smtClean="0"/>
              <a:t>De </a:t>
            </a:r>
            <a:r>
              <a:rPr lang="nl-BE" i="1" dirty="0"/>
              <a:t>lln. </a:t>
            </a:r>
            <a:r>
              <a:rPr lang="nl-BE" i="1" dirty="0" smtClean="0">
                <a:uFill>
                  <a:solidFill>
                    <a:srgbClr val="FF0000"/>
                  </a:solidFill>
                </a:uFill>
              </a:rPr>
              <a:t>kunnen </a:t>
            </a:r>
            <a:r>
              <a:rPr lang="nl-BE" i="1" u="heavy" dirty="0">
                <a:uFill>
                  <a:solidFill>
                    <a:srgbClr val="92D050"/>
                  </a:solidFill>
                </a:uFill>
              </a:rPr>
              <a:t>het verschil tussen virussen en </a:t>
            </a:r>
            <a:r>
              <a:rPr lang="nl-BE" i="1" u="heavy" dirty="0" err="1">
                <a:uFill>
                  <a:solidFill>
                    <a:srgbClr val="92D050"/>
                  </a:solidFill>
                </a:uFill>
              </a:rPr>
              <a:t>bacterieën</a:t>
            </a:r>
            <a:r>
              <a:rPr lang="nl-BE" i="1" dirty="0">
                <a:uFill>
                  <a:solidFill>
                    <a:srgbClr val="92D050"/>
                  </a:solidFill>
                </a:uFill>
              </a:rPr>
              <a:t> </a:t>
            </a:r>
            <a:r>
              <a:rPr lang="nl-BE" i="1" u="heavy" dirty="0">
                <a:uFill>
                  <a:solidFill>
                    <a:srgbClr val="FF0000"/>
                  </a:solidFill>
                </a:uFill>
              </a:rPr>
              <a:t>in eigen woorden uitleggen</a:t>
            </a:r>
            <a:r>
              <a:rPr lang="nl-BE" i="1" dirty="0" smtClean="0">
                <a:uFill>
                  <a:solidFill>
                    <a:srgbClr val="FF0000"/>
                  </a:solidFill>
                </a:uFill>
              </a:rPr>
              <a:t>.</a:t>
            </a:r>
            <a:r>
              <a:rPr lang="nl-BE" i="1" dirty="0"/>
              <a:t>	</a:t>
            </a:r>
            <a:endParaRPr lang="nl-BE" i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sz="2400" dirty="0"/>
          </a:p>
          <a:p>
            <a:pPr eaLnBrk="1" hangingPunct="1">
              <a:lnSpc>
                <a:spcPct val="90000"/>
              </a:lnSpc>
            </a:pPr>
            <a:r>
              <a:rPr lang="nl-NL" altLang="nl-BE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Kennisdimensie = begrijpen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BE" dirty="0" smtClean="0">
                <a:solidFill>
                  <a:srgbClr val="92D050"/>
                </a:solidFill>
                <a:latin typeface="+mj-lt"/>
                <a:cs typeface="Times New Roman" pitchFamily="18" charset="0"/>
              </a:rPr>
              <a:t>Inhoudsdimensie = conceptuele kennis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611560" y="545748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+mn-lt"/>
              </a:rPr>
              <a:t>Onderscheid is </a:t>
            </a:r>
            <a:r>
              <a:rPr lang="nl-NL" sz="3200" b="1" dirty="0" smtClean="0">
                <a:solidFill>
                  <a:srgbClr val="002060"/>
                </a:solidFill>
                <a:latin typeface="+mn-lt"/>
              </a:rPr>
              <a:t>niet altijd eenvoudig </a:t>
            </a:r>
            <a:r>
              <a:rPr lang="nl-NL" sz="3200" dirty="0" smtClean="0">
                <a:latin typeface="+mn-lt"/>
              </a:rPr>
              <a:t>te maken!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63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23528" y="692696"/>
            <a:ext cx="7315200" cy="936625"/>
          </a:xfrm>
        </p:spPr>
        <p:txBody>
          <a:bodyPr/>
          <a:lstStyle/>
          <a:p>
            <a:pPr algn="l"/>
            <a:r>
              <a:rPr lang="nl-BE" b="1" dirty="0" smtClean="0">
                <a:solidFill>
                  <a:srgbClr val="002060"/>
                </a:solidFill>
              </a:rPr>
              <a:t>Even herhalen….</a:t>
            </a:r>
            <a:endParaRPr lang="nl-BE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3" t="29306" r="30703" b="36389"/>
          <a:stretch/>
        </p:blipFill>
        <p:spPr bwMode="auto">
          <a:xfrm>
            <a:off x="81191" y="1844824"/>
            <a:ext cx="9057674" cy="443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8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8713787" cy="1152525"/>
          </a:xfrm>
          <a:prstGeom prst="rect">
            <a:avLst/>
          </a:prstGeom>
        </p:spPr>
        <p:txBody>
          <a:bodyPr/>
          <a:lstStyle/>
          <a:p>
            <a:pPr indent="444500" algn="l">
              <a:tabLst>
                <a:tab pos="542925" algn="l"/>
              </a:tabLst>
            </a:pPr>
            <a:r>
              <a:rPr lang="nl-BE" b="1" dirty="0">
                <a:solidFill>
                  <a:srgbClr val="002060"/>
                </a:solidFill>
              </a:rPr>
              <a:t>E</a:t>
            </a:r>
            <a:r>
              <a:rPr lang="nl-BE" b="1" dirty="0" smtClean="0">
                <a:solidFill>
                  <a:srgbClr val="002060"/>
                </a:solidFill>
              </a:rPr>
              <a:t>n nu aan de slag…</a:t>
            </a:r>
            <a:r>
              <a:rPr lang="nl-BE" b="1" dirty="0">
                <a:solidFill>
                  <a:srgbClr val="002060"/>
                </a:solidFill>
              </a:rPr>
              <a:t> </a:t>
            </a:r>
            <a:r>
              <a:rPr lang="nl-BE" b="1" dirty="0" smtClean="0">
                <a:solidFill>
                  <a:srgbClr val="002060"/>
                </a:solidFill>
              </a:rPr>
              <a:t>(deel 1)</a:t>
            </a:r>
            <a:endParaRPr lang="nl-BE" b="1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78097" y="1556792"/>
            <a:ext cx="8748464" cy="5113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nl-BE" sz="3000" dirty="0" smtClean="0"/>
              <a:t>Bekijk volgend lesfragment: </a:t>
            </a:r>
          </a:p>
          <a:p>
            <a:pPr marL="85725" lvl="1" indent="0">
              <a:buNone/>
            </a:pPr>
            <a:r>
              <a:rPr lang="nl-BE" sz="3000" dirty="0">
                <a:latin typeface="Calibri" panose="020F0502020204030204" pitchFamily="34" charset="0"/>
                <a:hlinkClick r:id="rId2"/>
              </a:rPr>
              <a:t>TV </a:t>
            </a:r>
            <a:r>
              <a:rPr lang="nl-BE" sz="3000" dirty="0" smtClean="0">
                <a:latin typeface="Calibri" panose="020F0502020204030204" pitchFamily="34" charset="0"/>
                <a:hlinkClick r:id="rId2"/>
              </a:rPr>
              <a:t>Klasse: </a:t>
            </a:r>
            <a:r>
              <a:rPr lang="nl-BE" sz="3000" dirty="0">
                <a:latin typeface="Calibri" panose="020F0502020204030204" pitchFamily="34" charset="0"/>
                <a:hlinkClick r:id="rId2"/>
              </a:rPr>
              <a:t>Meesterlijk </a:t>
            </a:r>
            <a:r>
              <a:rPr lang="nl-BE" sz="3000" dirty="0" smtClean="0">
                <a:latin typeface="Calibri" panose="020F0502020204030204" pitchFamily="34" charset="0"/>
                <a:hlinkClick r:id="rId2"/>
              </a:rPr>
              <a:t>– Op de proef gesteld</a:t>
            </a:r>
            <a:endParaRPr lang="nl-BE" sz="3000" dirty="0" smtClean="0">
              <a:latin typeface="Calibri" panose="020F0502020204030204" pitchFamily="34" charset="0"/>
            </a:endParaRPr>
          </a:p>
          <a:p>
            <a:pPr marL="85725" lvl="1" indent="0">
              <a:buNone/>
            </a:pPr>
            <a:r>
              <a:rPr lang="nl-BE" sz="3000" dirty="0" smtClean="0"/>
              <a:t>(context: 2</a:t>
            </a:r>
            <a:r>
              <a:rPr lang="nl-BE" sz="3000" baseline="30000" dirty="0" smtClean="0"/>
              <a:t>de</a:t>
            </a:r>
            <a:r>
              <a:rPr lang="nl-BE" sz="3000" dirty="0" smtClean="0"/>
              <a:t> graad ASO, sportwetenschappen)</a:t>
            </a:r>
          </a:p>
          <a:p>
            <a:pPr marL="85725" lvl="1" indent="273050">
              <a:buNone/>
            </a:pPr>
            <a:endParaRPr lang="nl-BE" sz="2400" dirty="0"/>
          </a:p>
          <a:p>
            <a:pPr marL="85725" indent="0">
              <a:buNone/>
            </a:pPr>
            <a:r>
              <a:rPr lang="nl-BE" sz="3000" b="1" dirty="0" smtClean="0">
                <a:solidFill>
                  <a:srgbClr val="002060"/>
                </a:solidFill>
              </a:rPr>
              <a:t>We zoeken: </a:t>
            </a:r>
          </a:p>
          <a:p>
            <a:pPr marL="444500" indent="-358775"/>
            <a:r>
              <a:rPr lang="nl-BE" sz="2800" dirty="0" smtClean="0"/>
              <a:t>een eindterm</a:t>
            </a:r>
            <a:endParaRPr lang="nl-BE" sz="2800" dirty="0"/>
          </a:p>
          <a:p>
            <a:pPr marL="444500" indent="-358775"/>
            <a:r>
              <a:rPr lang="nl-BE" sz="2800" dirty="0" smtClean="0"/>
              <a:t>een leerplandoel</a:t>
            </a:r>
          </a:p>
          <a:p>
            <a:pPr marL="444500" indent="-358775"/>
            <a:r>
              <a:rPr lang="nl-BE" sz="2800" dirty="0" smtClean="0">
                <a:latin typeface="Calibri" panose="020F0502020204030204" pitchFamily="34" charset="0"/>
              </a:rPr>
              <a:t>vakgebonden lesdoelen</a:t>
            </a:r>
          </a:p>
          <a:p>
            <a:pPr marL="444500" indent="-358775"/>
            <a:r>
              <a:rPr lang="nl-BE" sz="2800" dirty="0" smtClean="0">
                <a:latin typeface="Calibri" panose="020F0502020204030204" pitchFamily="34" charset="0"/>
              </a:rPr>
              <a:t>een vakgebonden eindterm</a:t>
            </a:r>
          </a:p>
          <a:p>
            <a:endParaRPr lang="nl-NL" sz="2800" dirty="0" smtClean="0"/>
          </a:p>
          <a:p>
            <a:pPr marL="457200" indent="-457200">
              <a:buFont typeface="Wingdings" pitchFamily="2" charset="2"/>
              <a:buChar char="Ø"/>
            </a:pPr>
            <a:endParaRPr lang="nl-BE" sz="2800" dirty="0" smtClean="0"/>
          </a:p>
          <a:p>
            <a:pPr marL="0" indent="0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4615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idx="4294967295"/>
          </p:nvPr>
        </p:nvSpPr>
        <p:spPr>
          <a:xfrm>
            <a:off x="395536" y="1484784"/>
            <a:ext cx="6954838" cy="863600"/>
          </a:xfrm>
        </p:spPr>
        <p:txBody>
          <a:bodyPr/>
          <a:lstStyle/>
          <a:p>
            <a:pPr algn="l"/>
            <a:r>
              <a:rPr lang="nl-BE" b="1" dirty="0" smtClean="0">
                <a:solidFill>
                  <a:srgbClr val="002060"/>
                </a:solidFill>
              </a:rPr>
              <a:t>Voor we beginnen…</a:t>
            </a:r>
            <a:endParaRPr lang="nl-BE" b="1" dirty="0">
              <a:solidFill>
                <a:srgbClr val="002060"/>
              </a:solidFill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4350" y="2564904"/>
            <a:ext cx="8613626" cy="3888432"/>
          </a:xfrm>
        </p:spPr>
        <p:txBody>
          <a:bodyPr>
            <a:normAutofit/>
          </a:bodyPr>
          <a:lstStyle/>
          <a:p>
            <a:pPr eaLnBrk="1" hangingPunct="1">
              <a:spcBef>
                <a:spcPts val="778"/>
              </a:spcBef>
              <a:buFontTx/>
              <a:buNone/>
            </a:pPr>
            <a:r>
              <a:rPr lang="nl-NL" altLang="nl-BE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spcBef>
                <a:spcPts val="778"/>
              </a:spcBef>
            </a:pPr>
            <a:r>
              <a:rPr lang="nl-NL" altLang="nl-BE" dirty="0" smtClean="0">
                <a:latin typeface="+mj-lt"/>
                <a:cs typeface="Times New Roman" pitchFamily="18" charset="0"/>
              </a:rPr>
              <a:t>Wie volgt vakdidactiek?</a:t>
            </a:r>
          </a:p>
          <a:p>
            <a:pPr>
              <a:spcBef>
                <a:spcPts val="778"/>
              </a:spcBef>
            </a:pPr>
            <a:r>
              <a:rPr lang="nl-NL" altLang="nl-BE" dirty="0" smtClean="0">
                <a:latin typeface="+mj-lt"/>
                <a:cs typeface="Times New Roman" pitchFamily="18" charset="0"/>
              </a:rPr>
              <a:t>Wat heb je daar al geleerd over curriculum?</a:t>
            </a:r>
          </a:p>
          <a:p>
            <a:pPr indent="14288" eaLnBrk="1" hangingPunct="1">
              <a:spcBef>
                <a:spcPts val="778"/>
              </a:spcBef>
              <a:buFontTx/>
              <a:buNone/>
            </a:pPr>
            <a:r>
              <a:rPr lang="nl-NL" altLang="nl-BE" i="1" dirty="0">
                <a:latin typeface="+mj-lt"/>
                <a:cs typeface="Times New Roman" pitchFamily="18" charset="0"/>
              </a:rPr>
              <a:t>b</a:t>
            </a:r>
            <a:r>
              <a:rPr lang="nl-NL" altLang="nl-BE" i="1" dirty="0" smtClean="0">
                <a:latin typeface="+mj-lt"/>
                <a:cs typeface="Times New Roman" pitchFamily="18" charset="0"/>
              </a:rPr>
              <a:t>v. eindtermen, leerplannen, lesdoelen? </a:t>
            </a:r>
          </a:p>
        </p:txBody>
      </p:sp>
    </p:spTree>
    <p:extLst>
      <p:ext uri="{BB962C8B-B14F-4D97-AF65-F5344CB8AC3E}">
        <p14:creationId xmlns:p14="http://schemas.microsoft.com/office/powerpoint/2010/main" val="154843791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31800" y="332656"/>
            <a:ext cx="8712200" cy="1152525"/>
          </a:xfrm>
        </p:spPr>
        <p:txBody>
          <a:bodyPr/>
          <a:lstStyle/>
          <a:p>
            <a:pPr algn="l"/>
            <a:r>
              <a:rPr lang="nl-BE" b="1" dirty="0" smtClean="0">
                <a:solidFill>
                  <a:srgbClr val="002060"/>
                </a:solidFill>
              </a:rPr>
              <a:t>Aan de slag…	   Deel 2</a:t>
            </a:r>
            <a:endParaRPr lang="nl-BE" b="1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23528" y="1628800"/>
            <a:ext cx="8439150" cy="4824413"/>
          </a:xfrm>
        </p:spPr>
        <p:txBody>
          <a:bodyPr>
            <a:normAutofit fontScale="92500"/>
          </a:bodyPr>
          <a:lstStyle/>
          <a:p>
            <a:r>
              <a:rPr lang="nl-BE" sz="2800" dirty="0"/>
              <a:t>Werk samen </a:t>
            </a:r>
            <a:r>
              <a:rPr lang="nl-BE" sz="2800" dirty="0" smtClean="0"/>
              <a:t>met mensen uit dezelfde of een gelijkaardige masteropleiding</a:t>
            </a:r>
          </a:p>
          <a:p>
            <a:r>
              <a:rPr lang="nl-BE" sz="2800" dirty="0" smtClean="0"/>
              <a:t>Je krijgt een eindterm </a:t>
            </a:r>
          </a:p>
          <a:p>
            <a:r>
              <a:rPr lang="nl-BE" sz="2800" dirty="0" smtClean="0"/>
              <a:t>Zoek een overeenstemmend leerplandoel </a:t>
            </a:r>
          </a:p>
          <a:p>
            <a:r>
              <a:rPr lang="nl-BE" sz="2800" dirty="0" smtClean="0"/>
              <a:t>Maak een keuze uit de verschillende leerplannen</a:t>
            </a:r>
          </a:p>
          <a:p>
            <a:r>
              <a:rPr lang="nl-BE" sz="2800" dirty="0" smtClean="0"/>
              <a:t>Concretiseer  </a:t>
            </a:r>
            <a:r>
              <a:rPr lang="nl-BE" sz="2800" dirty="0"/>
              <a:t>het leerplandoel tot een </a:t>
            </a:r>
            <a:r>
              <a:rPr lang="nl-BE" dirty="0" smtClean="0"/>
              <a:t>5-tal </a:t>
            </a:r>
            <a:r>
              <a:rPr lang="nl-BE" dirty="0"/>
              <a:t>lesdoelen</a:t>
            </a:r>
          </a:p>
          <a:p>
            <a:r>
              <a:rPr lang="nl-BE" sz="2800" dirty="0" smtClean="0"/>
              <a:t>Houd </a:t>
            </a:r>
            <a:r>
              <a:rPr lang="nl-BE" sz="2800" dirty="0"/>
              <a:t>rekening met de taxonomie van </a:t>
            </a:r>
            <a:r>
              <a:rPr lang="nl-BE" sz="2800" dirty="0" err="1"/>
              <a:t>Bloom</a:t>
            </a:r>
            <a:r>
              <a:rPr lang="nl-BE" sz="2800" dirty="0"/>
              <a:t>: </a:t>
            </a:r>
          </a:p>
          <a:p>
            <a:pPr marL="685800" lvl="1"/>
            <a:r>
              <a:rPr lang="nl-BE" sz="1800" dirty="0"/>
              <a:t>(zie checklist)</a:t>
            </a:r>
          </a:p>
          <a:p>
            <a:r>
              <a:rPr lang="nl-BE" sz="2800" dirty="0" smtClean="0"/>
              <a:t>Zorg </a:t>
            </a:r>
            <a:r>
              <a:rPr lang="nl-BE" sz="2800" dirty="0"/>
              <a:t>ook voor lesdoelen van een hoog niveau</a:t>
            </a:r>
          </a:p>
          <a:p>
            <a:r>
              <a:rPr lang="nl-BE" sz="2800" dirty="0" smtClean="0"/>
              <a:t>Je </a:t>
            </a:r>
            <a:r>
              <a:rPr lang="nl-BE" sz="2800" dirty="0"/>
              <a:t>gaat na welke </a:t>
            </a:r>
            <a:r>
              <a:rPr lang="nl-BE" sz="2800" dirty="0" err="1"/>
              <a:t>VOETen</a:t>
            </a:r>
            <a:r>
              <a:rPr lang="nl-BE" sz="2800" dirty="0"/>
              <a:t> nagestreefd kunnen worden</a:t>
            </a:r>
          </a:p>
          <a:p>
            <a:pPr>
              <a:buFont typeface="Wingdings" pitchFamily="2" charset="2"/>
              <a:buChar char="Ø"/>
            </a:pPr>
            <a:endParaRPr lang="nl-BE" sz="2800" dirty="0" smtClean="0"/>
          </a:p>
          <a:p>
            <a:pPr>
              <a:buFont typeface="Wingdings" pitchFamily="2" charset="2"/>
              <a:buChar char="Ø"/>
            </a:pPr>
            <a:endParaRPr lang="nl-BE" sz="2800" dirty="0" smtClean="0"/>
          </a:p>
          <a:p>
            <a:pPr>
              <a:buFont typeface="Wingdings" pitchFamily="2" charset="2"/>
              <a:buChar char="Ø"/>
            </a:pPr>
            <a:endParaRPr lang="nl-BE" sz="2800" dirty="0" smtClean="0"/>
          </a:p>
        </p:txBody>
      </p:sp>
    </p:spTree>
    <p:extLst>
      <p:ext uri="{BB962C8B-B14F-4D97-AF65-F5344CB8AC3E}">
        <p14:creationId xmlns:p14="http://schemas.microsoft.com/office/powerpoint/2010/main" val="39585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95536" y="692696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latin typeface="+mn-lt"/>
              </a:rPr>
              <a:t>Specifieke ET Wiskunde </a:t>
            </a:r>
            <a:r>
              <a:rPr lang="nl-BE" b="1" dirty="0" smtClean="0">
                <a:latin typeface="+mn-lt"/>
              </a:rPr>
              <a:t>3</a:t>
            </a:r>
            <a:r>
              <a:rPr lang="nl-BE" b="1" baseline="30000" dirty="0" smtClean="0">
                <a:latin typeface="+mn-lt"/>
              </a:rPr>
              <a:t>de</a:t>
            </a:r>
            <a:r>
              <a:rPr lang="nl-BE" b="1" dirty="0" smtClean="0">
                <a:latin typeface="+mn-lt"/>
              </a:rPr>
              <a:t> graad </a:t>
            </a:r>
            <a:r>
              <a:rPr lang="nl-BE" b="1" dirty="0">
                <a:latin typeface="+mn-lt"/>
              </a:rPr>
              <a:t>ASO: </a:t>
            </a:r>
            <a:endParaRPr lang="nl-BE" b="1" dirty="0" smtClean="0">
              <a:latin typeface="+mn-lt"/>
            </a:endParaRPr>
          </a:p>
          <a:p>
            <a:r>
              <a:rPr lang="nl-BE" dirty="0" smtClean="0">
                <a:latin typeface="+mn-lt"/>
              </a:rPr>
              <a:t>4</a:t>
            </a:r>
            <a:r>
              <a:rPr lang="nl-BE" dirty="0">
                <a:latin typeface="+mn-lt"/>
              </a:rPr>
              <a:t>. De leerlingen kunnen met behulp van matrices problemen wiskundig modelleren en oplossen. </a:t>
            </a:r>
            <a:endParaRPr lang="nl-BE" dirty="0" smtClean="0">
              <a:latin typeface="+mn-lt"/>
            </a:endParaRPr>
          </a:p>
          <a:p>
            <a:endParaRPr lang="nl-BE" sz="2000" i="1" dirty="0" smtClean="0"/>
          </a:p>
          <a:p>
            <a:r>
              <a:rPr lang="nl-NL" b="1" dirty="0" smtClean="0">
                <a:latin typeface="+mn-lt"/>
              </a:rPr>
              <a:t>Vakgebonden ET Natuurwetenschappen </a:t>
            </a:r>
            <a:r>
              <a:rPr lang="nl-NL" b="1" dirty="0" smtClean="0">
                <a:latin typeface="+mn-lt"/>
              </a:rPr>
              <a:t>3</a:t>
            </a:r>
            <a:r>
              <a:rPr lang="nl-NL" b="1" baseline="30000" dirty="0" smtClean="0">
                <a:latin typeface="+mn-lt"/>
              </a:rPr>
              <a:t>de</a:t>
            </a:r>
            <a:r>
              <a:rPr lang="nl-NL" b="1" dirty="0" smtClean="0">
                <a:latin typeface="+mn-lt"/>
              </a:rPr>
              <a:t> graad ASO:</a:t>
            </a:r>
          </a:p>
          <a:p>
            <a:r>
              <a:rPr lang="nl-NL" dirty="0" smtClean="0">
                <a:latin typeface="+mn-lt"/>
              </a:rPr>
              <a:t>B3. </a:t>
            </a:r>
            <a:r>
              <a:rPr lang="nl-NL" dirty="0">
                <a:latin typeface="+mn-lt"/>
              </a:rPr>
              <a:t>De leerlingen kunnen het belang van mitose en meiose duiden</a:t>
            </a:r>
            <a:r>
              <a:rPr lang="nl-NL" dirty="0"/>
              <a:t>.</a:t>
            </a:r>
            <a:endParaRPr lang="en-US" dirty="0"/>
          </a:p>
          <a:p>
            <a:endParaRPr lang="nl-BE" dirty="0" smtClean="0">
              <a:latin typeface="+mn-lt"/>
            </a:endParaRPr>
          </a:p>
          <a:p>
            <a:r>
              <a:rPr lang="nl-BE" b="1" dirty="0" smtClean="0">
                <a:latin typeface="+mn-lt"/>
              </a:rPr>
              <a:t>Vakgebonden ET LO 3</a:t>
            </a:r>
            <a:r>
              <a:rPr lang="nl-BE" b="1" baseline="30000" dirty="0" smtClean="0">
                <a:latin typeface="+mn-lt"/>
              </a:rPr>
              <a:t>de</a:t>
            </a:r>
            <a:r>
              <a:rPr lang="nl-BE" b="1" dirty="0" smtClean="0">
                <a:latin typeface="+mn-lt"/>
              </a:rPr>
              <a:t> graad </a:t>
            </a:r>
            <a:r>
              <a:rPr lang="nl-BE" b="1" dirty="0" smtClean="0">
                <a:latin typeface="+mn-lt"/>
              </a:rPr>
              <a:t>KSO:</a:t>
            </a:r>
            <a:endParaRPr lang="nl-BE" b="1" dirty="0">
              <a:latin typeface="+mn-lt"/>
            </a:endParaRPr>
          </a:p>
          <a:p>
            <a:r>
              <a:rPr lang="nl-BE" dirty="0" smtClean="0">
                <a:latin typeface="+mn-lt"/>
              </a:rPr>
              <a:t>7. De leerlingen kunnen op basis van een beperkt aantal afgesproken criteria, bij zichzelf en anderen, aangeven waarom een bewegingsopdracht wel of niet lukt en eenvoudige oplossingen geven.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77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25649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 smtClean="0">
                <a:solidFill>
                  <a:srgbClr val="002060"/>
                </a:solidFill>
                <a:latin typeface="+mn-lt"/>
              </a:rPr>
              <a:t>Praktijkopdracht 1</a:t>
            </a:r>
            <a:endParaRPr lang="en-US" sz="6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2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t="16250" r="54532" b="39861"/>
          <a:stretch/>
        </p:blipFill>
        <p:spPr bwMode="auto">
          <a:xfrm>
            <a:off x="0" y="96685"/>
            <a:ext cx="9149959" cy="67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5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47048" r="54362" b="8557"/>
          <a:stretch/>
        </p:blipFill>
        <p:spPr bwMode="auto">
          <a:xfrm>
            <a:off x="179512" y="191082"/>
            <a:ext cx="8939730" cy="666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2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23610" r="12421" b="40279"/>
          <a:stretch/>
        </p:blipFill>
        <p:spPr bwMode="auto">
          <a:xfrm>
            <a:off x="-10269" y="548680"/>
            <a:ext cx="9154269" cy="57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1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439150" cy="4895850"/>
          </a:xfrm>
        </p:spPr>
        <p:txBody>
          <a:bodyPr/>
          <a:lstStyle/>
          <a:p>
            <a:pPr marL="0" indent="0">
              <a:buNone/>
            </a:pPr>
            <a:r>
              <a:rPr lang="nl-BE" sz="2800" b="1" dirty="0" smtClean="0">
                <a:solidFill>
                  <a:srgbClr val="002060"/>
                </a:solidFill>
              </a:rPr>
              <a:t>De opdracht bestaat uit de volgende onderdelen:</a:t>
            </a:r>
          </a:p>
          <a:p>
            <a:pPr>
              <a:buFont typeface="Arial" pitchFamily="34" charset="0"/>
              <a:buChar char="•"/>
            </a:pPr>
            <a:endParaRPr lang="nl-BE" dirty="0" smtClean="0"/>
          </a:p>
          <a:p>
            <a:pPr lvl="0"/>
            <a:r>
              <a:rPr lang="nl-BE" sz="2000" dirty="0"/>
              <a:t>Voorblad</a:t>
            </a:r>
          </a:p>
          <a:p>
            <a:pPr lvl="0"/>
            <a:r>
              <a:rPr lang="nl-BE" sz="2000" dirty="0"/>
              <a:t>1 Eindterm (indien geen eindtermen beschikbaar, ga rechtstreeks naar leerplandoel)</a:t>
            </a:r>
          </a:p>
          <a:p>
            <a:pPr lvl="0"/>
            <a:r>
              <a:rPr lang="nl-BE" sz="2000" dirty="0"/>
              <a:t>1 Leerplandoel</a:t>
            </a:r>
          </a:p>
          <a:p>
            <a:pPr lvl="0"/>
            <a:r>
              <a:rPr lang="nl-BE" sz="2000" dirty="0"/>
              <a:t>5 Lesdoelen + typering volgens taxonomie van Bloom</a:t>
            </a:r>
          </a:p>
          <a:p>
            <a:pPr lvl="0"/>
            <a:r>
              <a:rPr lang="nl-BE" sz="2000" dirty="0"/>
              <a:t>1 VOET (context-eindterm-gemeenschappelijke stam)</a:t>
            </a:r>
          </a:p>
          <a:p>
            <a:pPr lvl="0"/>
            <a:r>
              <a:rPr lang="nl-BE" sz="2000" dirty="0"/>
              <a:t>Scenario van uw aanpak met: beschrijving leerkracht- en leerlinggedrag + motivering van aanpak + bewijs dat de VOET nagestreefd wordt</a:t>
            </a:r>
          </a:p>
          <a:p>
            <a:pPr lvl="0"/>
            <a:r>
              <a:rPr lang="nl-BE" sz="2000" dirty="0"/>
              <a:t>Bijlagen met lesmateriaal en gebruikte bronnen</a:t>
            </a:r>
          </a:p>
          <a:p>
            <a:pPr lvl="2">
              <a:buFont typeface="+mj-lt"/>
              <a:buAutoNum type="arabicPeriod"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7257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11560" y="188640"/>
            <a:ext cx="8151812" cy="1011238"/>
          </a:xfrm>
        </p:spPr>
        <p:txBody>
          <a:bodyPr/>
          <a:lstStyle/>
          <a:p>
            <a:pPr algn="l"/>
            <a:r>
              <a:rPr lang="nl-BE" dirty="0" smtClean="0">
                <a:solidFill>
                  <a:srgbClr val="002060"/>
                </a:solidFill>
              </a:rPr>
              <a:t>Checklist</a:t>
            </a:r>
            <a:endParaRPr lang="nl-BE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11560" y="1124744"/>
            <a:ext cx="8064896" cy="4895850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endParaRPr lang="nl-BE" sz="2400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200" dirty="0" smtClean="0"/>
              <a:t>Doelen </a:t>
            </a:r>
            <a:r>
              <a:rPr lang="nl-BE" sz="2200" dirty="0"/>
              <a:t>aanwezig op 3 aggregatieniveaus: eindterm/VOET - leerplan - lesdoelen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200" dirty="0"/>
              <a:t>Logische samenhang tussen eindterm, leerplandoel en lesdoelen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200" dirty="0"/>
              <a:t>Typering van de lesdoelen volgens de taxonomie van Bloom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200" dirty="0"/>
              <a:t>Hoge gedragsniveaus komen aan bod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200" dirty="0"/>
              <a:t>Logische samenhang tussen lesdoel en gekozen aanpak (werkvorm</a:t>
            </a:r>
            <a:r>
              <a:rPr lang="nl-BE" sz="2200" dirty="0" smtClean="0"/>
              <a:t>)</a:t>
            </a:r>
            <a:endParaRPr lang="nl-BE" sz="3000" dirty="0"/>
          </a:p>
          <a:p>
            <a:pPr>
              <a:buFont typeface="Wingdings" panose="05000000000000000000" pitchFamily="2" charset="2"/>
              <a:buChar char="q"/>
            </a:pPr>
            <a:r>
              <a:rPr lang="nl-BE" sz="2200" dirty="0"/>
              <a:t>Opbouw van scenario geeft garanties om vooropgestelde doelen te bereiken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200" dirty="0"/>
              <a:t>In het scenario wordt per </a:t>
            </a:r>
            <a:r>
              <a:rPr lang="nl-BE" sz="2200" dirty="0" err="1"/>
              <a:t>lesdoel</a:t>
            </a:r>
            <a:r>
              <a:rPr lang="nl-BE" sz="2200" dirty="0"/>
              <a:t> zowel het gedrag van de leerlingen als het gedrag van de leerkracht concreet beschreven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200" dirty="0"/>
              <a:t>In het scenario wordt per </a:t>
            </a:r>
            <a:r>
              <a:rPr lang="nl-BE" sz="2200" dirty="0" err="1"/>
              <a:t>lesdoel</a:t>
            </a:r>
            <a:r>
              <a:rPr lang="nl-BE" sz="2200" dirty="0"/>
              <a:t> de keuze voor de gekozen aanpak gemotiveerd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200" dirty="0"/>
              <a:t>Het scenario beschrijft concreet de manier waarop de VOET nagestreefd wordt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0877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9584" r="28359" b="7778"/>
          <a:stretch/>
        </p:blipFill>
        <p:spPr bwMode="auto">
          <a:xfrm>
            <a:off x="1763688" y="55136"/>
            <a:ext cx="6120680" cy="678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4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idx="4294967295"/>
          </p:nvPr>
        </p:nvSpPr>
        <p:spPr>
          <a:xfrm>
            <a:off x="611560" y="980728"/>
            <a:ext cx="6954838" cy="863600"/>
          </a:xfrm>
        </p:spPr>
        <p:txBody>
          <a:bodyPr/>
          <a:lstStyle/>
          <a:p>
            <a:pPr algn="l"/>
            <a:r>
              <a:rPr lang="nl-BE" b="1" dirty="0" smtClean="0">
                <a:solidFill>
                  <a:srgbClr val="002060"/>
                </a:solidFill>
              </a:rPr>
              <a:t>Even herhalen….</a:t>
            </a:r>
            <a:endParaRPr lang="nl-BE" b="1" dirty="0">
              <a:solidFill>
                <a:srgbClr val="002060"/>
              </a:solidFill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4350" y="1988840"/>
            <a:ext cx="8613626" cy="4464496"/>
          </a:xfrm>
        </p:spPr>
        <p:txBody>
          <a:bodyPr>
            <a:normAutofit/>
          </a:bodyPr>
          <a:lstStyle/>
          <a:p>
            <a:pPr eaLnBrk="1" hangingPunct="1">
              <a:spcBef>
                <a:spcPts val="778"/>
              </a:spcBef>
              <a:buFontTx/>
              <a:buNone/>
            </a:pPr>
            <a:r>
              <a:rPr lang="nl-NL" altLang="nl-BE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nl-NL" altLang="nl-BE" sz="2800" b="1" dirty="0" smtClean="0">
                <a:latin typeface="+mj-lt"/>
                <a:cs typeface="Times New Roman" pitchFamily="18" charset="0"/>
              </a:rPr>
              <a:t>Curriculum</a:t>
            </a:r>
            <a:r>
              <a:rPr lang="nl-NL" altLang="nl-BE" sz="2800" dirty="0" smtClean="0">
                <a:latin typeface="+mj-lt"/>
                <a:cs typeface="Times New Roman" pitchFamily="18" charset="0"/>
              </a:rPr>
              <a:t>: "</a:t>
            </a:r>
            <a:r>
              <a:rPr lang="nl-NL" altLang="nl-BE" sz="2800" i="1" dirty="0" smtClean="0">
                <a:latin typeface="+mj-lt"/>
                <a:cs typeface="Times New Roman" pitchFamily="18" charset="0"/>
              </a:rPr>
              <a:t>… in essentie een plan ter ondersteuning van het leren. Het bestaat uit doelen om het leren te richten; drie soorten beslissingen: </a:t>
            </a:r>
          </a:p>
          <a:p>
            <a:pPr eaLnBrk="1" hangingPunct="1">
              <a:spcBef>
                <a:spcPts val="778"/>
              </a:spcBef>
              <a:buFontTx/>
              <a:buNone/>
            </a:pPr>
            <a:endParaRPr lang="nl-NL" altLang="nl-BE" sz="1600" i="1" dirty="0" smtClean="0">
              <a:latin typeface="+mj-lt"/>
              <a:cs typeface="Times New Roman" pitchFamily="18" charset="0"/>
            </a:endParaRPr>
          </a:p>
          <a:p>
            <a:pPr marL="714375" indent="-357188" eaLnBrk="1" hangingPunct="1">
              <a:spcBef>
                <a:spcPts val="778"/>
              </a:spcBef>
            </a:pPr>
            <a:r>
              <a:rPr lang="nl-NL" altLang="nl-BE" sz="2800" i="1" dirty="0" smtClean="0">
                <a:latin typeface="+mj-lt"/>
                <a:cs typeface="Times New Roman" pitchFamily="18" charset="0"/>
              </a:rPr>
              <a:t>selectie en ordening van </a:t>
            </a:r>
            <a:r>
              <a:rPr lang="nl-NL" altLang="nl-BE" sz="28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inhouden</a:t>
            </a:r>
            <a:r>
              <a:rPr lang="nl-NL" altLang="nl-BE" sz="2800" i="1" dirty="0" smtClean="0">
                <a:latin typeface="+mj-lt"/>
                <a:cs typeface="Times New Roman" pitchFamily="18" charset="0"/>
              </a:rPr>
              <a:t>, </a:t>
            </a:r>
          </a:p>
          <a:p>
            <a:pPr marL="714375" indent="-357188" eaLnBrk="1" hangingPunct="1">
              <a:spcBef>
                <a:spcPts val="778"/>
              </a:spcBef>
            </a:pPr>
            <a:r>
              <a:rPr lang="nl-NL" altLang="nl-BE" sz="2800" i="1" dirty="0" smtClean="0">
                <a:latin typeface="+mj-lt"/>
                <a:cs typeface="Times New Roman" pitchFamily="18" charset="0"/>
              </a:rPr>
              <a:t>keuze van </a:t>
            </a:r>
            <a:r>
              <a:rPr lang="nl-NL" altLang="nl-BE" sz="28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leerervaringen</a:t>
            </a:r>
            <a:r>
              <a:rPr lang="nl-NL" altLang="nl-BE" sz="2800" i="1" dirty="0" smtClean="0">
                <a:latin typeface="+mj-lt"/>
                <a:cs typeface="Times New Roman" pitchFamily="18" charset="0"/>
              </a:rPr>
              <a:t> die men wil uitlokken zodat de inhouden gepast worden gemanipuleerd, </a:t>
            </a:r>
          </a:p>
          <a:p>
            <a:pPr marL="714375" indent="-357188" eaLnBrk="1" hangingPunct="1">
              <a:spcBef>
                <a:spcPts val="778"/>
              </a:spcBef>
            </a:pPr>
            <a:r>
              <a:rPr lang="nl-NL" altLang="nl-BE" sz="2800" i="1" dirty="0" smtClean="0">
                <a:latin typeface="+mj-lt"/>
                <a:cs typeface="Times New Roman" pitchFamily="18" charset="0"/>
              </a:rPr>
              <a:t>een </a:t>
            </a:r>
            <a:r>
              <a:rPr lang="nl-NL" altLang="nl-BE" sz="28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planning</a:t>
            </a:r>
            <a:r>
              <a:rPr lang="nl-NL" altLang="nl-BE" sz="2800" i="1" dirty="0" smtClean="0">
                <a:latin typeface="+mj-lt"/>
                <a:cs typeface="Times New Roman" pitchFamily="18" charset="0"/>
              </a:rPr>
              <a:t> met daarin de optimale leercondities. </a:t>
            </a:r>
            <a:r>
              <a:rPr lang="nl-NL" altLang="nl-BE" sz="2800" dirty="0" smtClean="0">
                <a:latin typeface="+mj-lt"/>
                <a:cs typeface="Times New Roman" pitchFamily="18" charset="0"/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408825048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idx="4294967295"/>
          </p:nvPr>
        </p:nvSpPr>
        <p:spPr>
          <a:xfrm>
            <a:off x="683568" y="476672"/>
            <a:ext cx="6954838" cy="863600"/>
          </a:xfrm>
        </p:spPr>
        <p:txBody>
          <a:bodyPr/>
          <a:lstStyle/>
          <a:p>
            <a:pPr algn="l"/>
            <a:r>
              <a:rPr lang="nl-BE" b="1" dirty="0" smtClean="0">
                <a:solidFill>
                  <a:srgbClr val="002060"/>
                </a:solidFill>
              </a:rPr>
              <a:t>Even herhalen….</a:t>
            </a:r>
            <a:endParaRPr lang="nl-BE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78" y="1772816"/>
            <a:ext cx="4572527" cy="49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495682" y="5404863"/>
            <a:ext cx="1346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+mn-lt"/>
              </a:rPr>
              <a:t>Micro</a:t>
            </a:r>
            <a:endParaRPr lang="en-US" sz="3200" dirty="0">
              <a:latin typeface="+mn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95682" y="378903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>
                <a:latin typeface="+mn-lt"/>
              </a:rPr>
              <a:t>Meso</a:t>
            </a:r>
            <a:endParaRPr lang="en-US" sz="3200" dirty="0">
              <a:latin typeface="+mn-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529987" y="2276872"/>
            <a:ext cx="1389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+mn-lt"/>
              </a:rPr>
              <a:t>Macro</a:t>
            </a:r>
            <a:endParaRPr lang="en-US" sz="3200" dirty="0">
              <a:latin typeface="+mn-lt"/>
            </a:endParaRPr>
          </a:p>
        </p:txBody>
      </p:sp>
      <p:sp>
        <p:nvSpPr>
          <p:cNvPr id="3" name="Rechteraccolade 2"/>
          <p:cNvSpPr/>
          <p:nvPr/>
        </p:nvSpPr>
        <p:spPr>
          <a:xfrm flipH="1">
            <a:off x="2842651" y="1993557"/>
            <a:ext cx="368933" cy="13681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raccolade 10"/>
          <p:cNvSpPr/>
          <p:nvPr/>
        </p:nvSpPr>
        <p:spPr>
          <a:xfrm flipH="1">
            <a:off x="2825372" y="3361709"/>
            <a:ext cx="368933" cy="157945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raccolade 11"/>
          <p:cNvSpPr/>
          <p:nvPr/>
        </p:nvSpPr>
        <p:spPr>
          <a:xfrm flipH="1">
            <a:off x="2843652" y="4941167"/>
            <a:ext cx="367932" cy="151216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2888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2276871"/>
            <a:ext cx="9144000" cy="13681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b="1" dirty="0" smtClean="0">
                <a:solidFill>
                  <a:srgbClr val="002060"/>
                </a:solidFill>
              </a:rPr>
              <a:t>Curriculum op macroniveau</a:t>
            </a:r>
            <a:endParaRPr lang="nl-BE" sz="5400" b="1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11560" y="3420368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smtClean="0">
                <a:latin typeface="+mn-lt"/>
              </a:rPr>
              <a:t>Eindtermen en ontwikkelingsdoelen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err="1" smtClean="0">
                <a:latin typeface="+mn-lt"/>
              </a:rPr>
              <a:t>VOET’en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25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/>
          <a:lstStyle/>
          <a:p>
            <a:pPr eaLnBrk="1" hangingPunct="1"/>
            <a:r>
              <a:rPr lang="fr-BE" altLang="nl-BE" sz="4000" b="1" dirty="0" smtClean="0">
                <a:solidFill>
                  <a:srgbClr val="002060"/>
                </a:solidFill>
                <a:cs typeface="Times New Roman" pitchFamily="18" charset="0"/>
              </a:rPr>
              <a:t>Eindtermen en ontwikkelingsdoelen</a:t>
            </a:r>
            <a:endParaRPr lang="nl-NL" altLang="nl-BE" sz="40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2771228"/>
            <a:ext cx="8229600" cy="406558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nl-NL" altLang="nl-BE" dirty="0" smtClean="0">
                <a:cs typeface="Times New Roman" pitchFamily="18" charset="0"/>
              </a:rPr>
              <a:t>"</a:t>
            </a:r>
            <a:r>
              <a:rPr lang="nl-NL" altLang="nl-BE" i="1" dirty="0" smtClean="0">
                <a:cs typeface="Times New Roman" pitchFamily="18" charset="0"/>
              </a:rPr>
              <a:t>Ontwikkelingsdoelen en eindtermen zijn </a:t>
            </a:r>
            <a:r>
              <a:rPr lang="nl-NL" altLang="nl-BE" b="1" i="1" dirty="0" smtClean="0">
                <a:solidFill>
                  <a:srgbClr val="002060"/>
                </a:solidFill>
                <a:cs typeface="Times New Roman" pitchFamily="18" charset="0"/>
              </a:rPr>
              <a:t>minimumdoelen</a:t>
            </a:r>
            <a:r>
              <a:rPr lang="nl-NL" altLang="nl-BE" i="1" dirty="0" smtClean="0">
                <a:cs typeface="Times New Roman" pitchFamily="18" charset="0"/>
              </a:rPr>
              <a:t> op het vlak van </a:t>
            </a:r>
            <a:r>
              <a:rPr lang="nl-NL" altLang="nl-BE" b="1" i="1" dirty="0" smtClean="0">
                <a:solidFill>
                  <a:srgbClr val="002060"/>
                </a:solidFill>
                <a:cs typeface="Times New Roman" pitchFamily="18" charset="0"/>
              </a:rPr>
              <a:t>kennis, inzicht, vaardigheden en attitudes</a:t>
            </a:r>
            <a:r>
              <a:rPr lang="nl-NL" altLang="nl-BE" i="1" dirty="0" smtClean="0">
                <a:cs typeface="Times New Roman" pitchFamily="18" charset="0"/>
              </a:rPr>
              <a:t> die de maatschappij via het Vlaams Parlement absoluut noodzakelijk acht voor het onderwijs van vandaag.“</a:t>
            </a:r>
          </a:p>
          <a:p>
            <a:pPr marL="0" indent="0" eaLnBrk="1" hangingPunct="1">
              <a:buNone/>
            </a:pPr>
            <a:endParaRPr lang="nl-NL" altLang="nl-BE" sz="2400" dirty="0" smtClean="0"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nl-NL" altLang="nl-BE" sz="2400" dirty="0" smtClean="0">
                <a:cs typeface="Times New Roman" pitchFamily="18" charset="0"/>
              </a:rPr>
              <a:t>Ministerie van de Vlaamse Gemeenschap, 1998.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67544" y="1916832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+mn-lt"/>
              </a:rPr>
              <a:t>Goedgekeurd door Vlaams parlement in 1997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05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24719" y="1328574"/>
            <a:ext cx="8178800" cy="526877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NL" altLang="nl-BE" dirty="0" smtClean="0">
                <a:ea typeface="ＭＳ Ｐゴシック" pitchFamily="34" charset="-128"/>
                <a:cs typeface="Times New Roman" pitchFamily="18" charset="0"/>
              </a:rPr>
              <a:t>Noodzakelijk en bereikbaar</a:t>
            </a:r>
          </a:p>
          <a:p>
            <a:pPr>
              <a:buFont typeface="Arial" pitchFamily="34" charset="0"/>
              <a:buChar char="•"/>
            </a:pPr>
            <a:r>
              <a:rPr lang="nl-NL" altLang="nl-BE" dirty="0" smtClean="0">
                <a:ea typeface="ＭＳ Ｐゴシック" pitchFamily="34" charset="-128"/>
                <a:cs typeface="Times New Roman" pitchFamily="18" charset="0"/>
              </a:rPr>
              <a:t>Resultaatsverplichting</a:t>
            </a:r>
          </a:p>
          <a:p>
            <a:pPr>
              <a:buFont typeface="Arial" pitchFamily="34" charset="0"/>
              <a:buChar char="•"/>
            </a:pPr>
            <a:r>
              <a:rPr lang="nl-NL" altLang="nl-BE" dirty="0" smtClean="0">
                <a:ea typeface="ＭＳ Ｐゴシック" pitchFamily="34" charset="-128"/>
                <a:cs typeface="Times New Roman" pitchFamily="18" charset="0"/>
              </a:rPr>
              <a:t>Op het einde van een grens </a:t>
            </a:r>
          </a:p>
          <a:p>
            <a:pPr marL="0" indent="357188">
              <a:buNone/>
            </a:pPr>
            <a:r>
              <a:rPr lang="nl-NL" altLang="nl-BE" i="1" dirty="0" smtClean="0">
                <a:ea typeface="ＭＳ Ｐゴシック" pitchFamily="34" charset="-128"/>
                <a:cs typeface="Times New Roman" pitchFamily="18" charset="0"/>
              </a:rPr>
              <a:t>bv. lager, graad 1-2-3 secundair</a:t>
            </a:r>
          </a:p>
          <a:p>
            <a:pPr marL="0" indent="357188">
              <a:buNone/>
            </a:pPr>
            <a:endParaRPr lang="nl-NL" altLang="nl-BE" sz="2400" i="1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nl-NL" altLang="nl-BE" b="1" dirty="0" smtClean="0">
                <a:solidFill>
                  <a:srgbClr val="002060"/>
                </a:solidFill>
                <a:ea typeface="ＭＳ Ｐゴシック" pitchFamily="34" charset="-128"/>
                <a:cs typeface="Times New Roman" pitchFamily="18" charset="0"/>
              </a:rPr>
              <a:t>Secundair</a:t>
            </a:r>
            <a:r>
              <a:rPr lang="nl-NL" altLang="nl-BE" dirty="0" smtClean="0">
                <a:solidFill>
                  <a:srgbClr val="002060"/>
                </a:solidFill>
                <a:ea typeface="ＭＳ Ｐゴシック" pitchFamily="34" charset="-128"/>
                <a:cs typeface="Times New Roman" pitchFamily="18" charset="0"/>
              </a:rPr>
              <a:t>:</a:t>
            </a:r>
            <a:endParaRPr lang="nl-NL" altLang="nl-BE" dirty="0">
              <a:solidFill>
                <a:srgbClr val="002060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714375" indent="-357188">
              <a:buFont typeface="Calibri" panose="020F0502020204030204" pitchFamily="34" charset="0"/>
              <a:buChar char="◦"/>
            </a:pPr>
            <a:r>
              <a:rPr lang="nl-NL" altLang="nl-BE" dirty="0" smtClean="0">
                <a:ea typeface="ＭＳ Ｐゴシック" pitchFamily="34" charset="-128"/>
                <a:cs typeface="Times New Roman" pitchFamily="18" charset="0"/>
              </a:rPr>
              <a:t>Vakgebonden: basisvorming</a:t>
            </a:r>
          </a:p>
          <a:p>
            <a:pPr marL="714375" indent="-357188">
              <a:buFont typeface="Calibri" panose="020F0502020204030204" pitchFamily="34" charset="0"/>
              <a:buChar char="◦"/>
            </a:pPr>
            <a:r>
              <a:rPr lang="nl-NL" altLang="nl-BE" dirty="0" smtClean="0">
                <a:ea typeface="ＭＳ Ｐゴシック" pitchFamily="34" charset="-128"/>
                <a:cs typeface="Times New Roman" pitchFamily="18" charset="0"/>
              </a:rPr>
              <a:t>Specifiek: specifiek gedeelte opleiding</a:t>
            </a:r>
          </a:p>
          <a:p>
            <a:pPr marL="714375" indent="-357188">
              <a:buFont typeface="Calibri" panose="020F0502020204030204" pitchFamily="34" charset="0"/>
              <a:buChar char="◦"/>
            </a:pPr>
            <a:r>
              <a:rPr lang="nl-NL" altLang="nl-BE" dirty="0" smtClean="0">
                <a:ea typeface="ＭＳ Ｐゴシック" pitchFamily="34" charset="-128"/>
                <a:cs typeface="Times New Roman" pitchFamily="18" charset="0"/>
              </a:rPr>
              <a:t>Vakoverschrijdend (</a:t>
            </a:r>
            <a:r>
              <a:rPr lang="nl-NL" altLang="nl-BE" dirty="0" err="1" smtClean="0">
                <a:ea typeface="ＭＳ Ｐゴシック" pitchFamily="34" charset="-128"/>
                <a:cs typeface="Times New Roman" pitchFamily="18" charset="0"/>
              </a:rPr>
              <a:t>VOET’en</a:t>
            </a:r>
            <a:r>
              <a:rPr lang="nl-NL" altLang="nl-BE" dirty="0" smtClean="0">
                <a:ea typeface="ＭＳ Ｐゴシック" pitchFamily="34" charset="-128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nl-NL" altLang="nl-BE" dirty="0"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nl-NL" altLang="nl-BE" dirty="0" smtClean="0">
              <a:ea typeface="ＭＳ Ｐゴシック" pitchFamily="34" charset="-128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nl-NL" altLang="nl-BE" sz="2000" dirty="0">
              <a:ea typeface="ＭＳ Ｐゴシック" pitchFamily="34" charset="-128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nl-NL" altLang="nl-BE" sz="2000" dirty="0" smtClean="0">
              <a:ea typeface="ＭＳ Ｐゴシック" pitchFamily="34" charset="-128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nl-NL" altLang="nl-BE" dirty="0" smtClean="0">
              <a:ea typeface="ＭＳ Ｐゴシック" pitchFamily="34" charset="-128"/>
              <a:cs typeface="Times New Roman" pitchFamily="18" charset="0"/>
            </a:endParaRPr>
          </a:p>
          <a:p>
            <a:pPr lvl="2" indent="0">
              <a:buNone/>
            </a:pPr>
            <a:endParaRPr lang="nl-NL" altLang="nl-BE" dirty="0" smtClean="0">
              <a:ea typeface="ＭＳ Ｐゴシック" pitchFamily="34" charset="-128"/>
              <a:cs typeface="Times New Roman" pitchFamily="18" charset="0"/>
            </a:endParaRPr>
          </a:p>
          <a:p>
            <a:pPr lvl="2"/>
            <a:endParaRPr lang="nl-NL" altLang="nl-BE" dirty="0" smtClean="0">
              <a:ea typeface="ＭＳ Ｐゴシック" pitchFamily="34" charset="-128"/>
              <a:cs typeface="Times New Roman" pitchFamily="18" charset="0"/>
            </a:endParaRPr>
          </a:p>
          <a:p>
            <a:pPr lvl="1"/>
            <a:endParaRPr lang="nl-NL" altLang="nl-BE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524719" y="476672"/>
            <a:ext cx="2780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altLang="nl-BE" sz="4000" b="1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Eindtermen</a:t>
            </a:r>
            <a:r>
              <a:rPr lang="nl-NL" altLang="nl-BE" sz="3600" b="1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 </a:t>
            </a:r>
            <a:endParaRPr lang="nl-NL" altLang="nl-BE" sz="3600" b="1" dirty="0">
              <a:solidFill>
                <a:srgbClr val="002060"/>
              </a:solidFill>
              <a:latin typeface="+mn-lt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23603" y="1412776"/>
            <a:ext cx="8178800" cy="525621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NL" altLang="nl-BE" dirty="0" smtClean="0">
                <a:ea typeface="ＭＳ Ｐゴシック" pitchFamily="34" charset="-128"/>
                <a:cs typeface="Times New Roman" pitchFamily="18" charset="0"/>
              </a:rPr>
              <a:t>Wenselijk</a:t>
            </a:r>
          </a:p>
          <a:p>
            <a:pPr>
              <a:buFont typeface="Arial" pitchFamily="34" charset="0"/>
              <a:buChar char="•"/>
            </a:pPr>
            <a:r>
              <a:rPr lang="nl-NL" altLang="nl-BE" dirty="0" smtClean="0">
                <a:ea typeface="ＭＳ Ｐゴシック" pitchFamily="34" charset="-128"/>
                <a:cs typeface="Times New Roman" pitchFamily="18" charset="0"/>
              </a:rPr>
              <a:t>Inspanningsverplichting</a:t>
            </a:r>
          </a:p>
          <a:p>
            <a:pPr>
              <a:buFont typeface="Arial" pitchFamily="34" charset="0"/>
              <a:buChar char="•"/>
            </a:pPr>
            <a:r>
              <a:rPr lang="nl-NL" altLang="nl-BE" dirty="0" smtClean="0">
                <a:ea typeface="ＭＳ Ｐゴシック" pitchFamily="34" charset="-128"/>
                <a:cs typeface="Times New Roman" pitchFamily="18" charset="0"/>
              </a:rPr>
              <a:t>Waar ET niet haalbaar/wenselijk zijn</a:t>
            </a:r>
          </a:p>
          <a:p>
            <a:pPr marL="0" indent="357188">
              <a:buNone/>
            </a:pPr>
            <a:r>
              <a:rPr lang="nl-NL" altLang="nl-BE" i="1" dirty="0" smtClean="0">
                <a:ea typeface="ＭＳ Ｐゴシック" pitchFamily="34" charset="-128"/>
                <a:cs typeface="Times New Roman" pitchFamily="18" charset="0"/>
              </a:rPr>
              <a:t>bv. kleuteronderwijs, buitengewoon onderwijs</a:t>
            </a:r>
          </a:p>
          <a:p>
            <a:endParaRPr lang="nl-NL" altLang="nl-BE" b="1" dirty="0" smtClean="0">
              <a:solidFill>
                <a:srgbClr val="002060"/>
              </a:solidFill>
              <a:ea typeface="ＭＳ Ｐゴシック" pitchFamily="34" charset="-128"/>
              <a:cs typeface="Times New Roman" pitchFamily="18" charset="0"/>
            </a:endParaRPr>
          </a:p>
          <a:p>
            <a:r>
              <a:rPr lang="nl-NL" altLang="nl-BE" b="1" dirty="0" smtClean="0">
                <a:solidFill>
                  <a:srgbClr val="002060"/>
                </a:solidFill>
                <a:ea typeface="ＭＳ Ｐゴシック" pitchFamily="34" charset="-128"/>
                <a:cs typeface="Times New Roman" pitchFamily="18" charset="0"/>
              </a:rPr>
              <a:t>Secundair</a:t>
            </a:r>
            <a:r>
              <a:rPr lang="nl-NL" altLang="nl-BE" dirty="0" smtClean="0">
                <a:solidFill>
                  <a:srgbClr val="002060"/>
                </a:solidFill>
                <a:ea typeface="ＭＳ Ｐゴシック" pitchFamily="34" charset="-128"/>
                <a:cs typeface="Times New Roman" pitchFamily="18" charset="0"/>
              </a:rPr>
              <a:t>:</a:t>
            </a:r>
          </a:p>
          <a:p>
            <a:pPr marL="714375" indent="-357188">
              <a:buFont typeface="Calibri" panose="020F0502020204030204" pitchFamily="34" charset="0"/>
              <a:buChar char="◦"/>
            </a:pPr>
            <a:r>
              <a:rPr lang="nl-NL" altLang="nl-BE" dirty="0" smtClean="0">
                <a:ea typeface="ＭＳ Ｐゴシック" pitchFamily="34" charset="-128"/>
                <a:cs typeface="Times New Roman" pitchFamily="18" charset="0"/>
              </a:rPr>
              <a:t>Vakgebonden</a:t>
            </a:r>
          </a:p>
          <a:p>
            <a:pPr marL="714375" indent="-357188">
              <a:buFont typeface="Calibri" panose="020F0502020204030204" pitchFamily="34" charset="0"/>
              <a:buChar char="◦"/>
            </a:pPr>
            <a:r>
              <a:rPr lang="nl-NL" altLang="nl-BE" dirty="0" smtClean="0">
                <a:ea typeface="ＭＳ Ｐゴシック" pitchFamily="34" charset="-128"/>
                <a:cs typeface="Times New Roman" pitchFamily="18" charset="0"/>
              </a:rPr>
              <a:t>Vakoverschrijdend </a:t>
            </a:r>
          </a:p>
          <a:p>
            <a:pPr marL="0" indent="357188">
              <a:buNone/>
            </a:pPr>
            <a:endParaRPr lang="nl-NL" altLang="nl-BE" i="1" dirty="0">
              <a:ea typeface="ＭＳ Ｐゴシック" pitchFamily="34" charset="-128"/>
              <a:cs typeface="Times New Roman" pitchFamily="18" charset="0"/>
            </a:endParaRPr>
          </a:p>
          <a:p>
            <a:pPr marL="0" indent="357188">
              <a:buNone/>
            </a:pPr>
            <a:endParaRPr lang="nl-NL" altLang="nl-BE" i="1" dirty="0" smtClean="0">
              <a:ea typeface="ＭＳ Ｐゴシック" pitchFamily="34" charset="-128"/>
              <a:cs typeface="Times New Roman" pitchFamily="18" charset="0"/>
            </a:endParaRPr>
          </a:p>
          <a:p>
            <a:pPr marL="0" indent="357188">
              <a:buNone/>
            </a:pPr>
            <a:endParaRPr lang="nl-NL" altLang="nl-BE" i="1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nl-NL" altLang="nl-BE" dirty="0"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nl-NL" altLang="nl-BE" dirty="0" smtClean="0">
              <a:ea typeface="ＭＳ Ｐゴシック" pitchFamily="34" charset="-128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nl-NL" altLang="nl-BE" sz="2000" dirty="0">
              <a:ea typeface="ＭＳ Ｐゴシック" pitchFamily="34" charset="-128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nl-NL" altLang="nl-BE" sz="2000" dirty="0" smtClean="0">
              <a:ea typeface="ＭＳ Ｐゴシック" pitchFamily="34" charset="-128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nl-NL" altLang="nl-BE" dirty="0" smtClean="0">
              <a:ea typeface="ＭＳ Ｐゴシック" pitchFamily="34" charset="-128"/>
              <a:cs typeface="Times New Roman" pitchFamily="18" charset="0"/>
            </a:endParaRPr>
          </a:p>
          <a:p>
            <a:pPr lvl="2" indent="0">
              <a:buNone/>
            </a:pPr>
            <a:endParaRPr lang="nl-NL" altLang="nl-BE" dirty="0" smtClean="0">
              <a:ea typeface="ＭＳ Ｐゴシック" pitchFamily="34" charset="-128"/>
              <a:cs typeface="Times New Roman" pitchFamily="18" charset="0"/>
            </a:endParaRPr>
          </a:p>
          <a:p>
            <a:pPr lvl="2"/>
            <a:endParaRPr lang="nl-NL" altLang="nl-BE" dirty="0" smtClean="0">
              <a:ea typeface="ＭＳ Ｐゴシック" pitchFamily="34" charset="-128"/>
              <a:cs typeface="Times New Roman" pitchFamily="18" charset="0"/>
            </a:endParaRPr>
          </a:p>
          <a:p>
            <a:pPr lvl="1"/>
            <a:endParaRPr lang="nl-NL" altLang="nl-BE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523603" y="476672"/>
            <a:ext cx="4777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altLang="nl-BE" sz="4000" b="1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Ontwikkelingsdoelen</a:t>
            </a:r>
            <a:r>
              <a:rPr lang="nl-NL" altLang="nl-BE" sz="3600" b="1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 </a:t>
            </a:r>
            <a:endParaRPr lang="nl-NL" altLang="nl-BE" sz="3600" b="1" dirty="0">
              <a:solidFill>
                <a:srgbClr val="002060"/>
              </a:solidFill>
              <a:latin typeface="+mn-lt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Groepssessie 1</Template>
  <TotalTime>2317</TotalTime>
  <Words>833</Words>
  <Application>Microsoft Office PowerPoint</Application>
  <PresentationFormat>Diavoorstelling (4:3)</PresentationFormat>
  <Paragraphs>204</Paragraphs>
  <Slides>38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38</vt:i4>
      </vt:variant>
    </vt:vector>
  </HeadingPairs>
  <TitlesOfParts>
    <vt:vector size="40" baseType="lpstr">
      <vt:lpstr>Kantoorthema</vt:lpstr>
      <vt:lpstr>1_Kantoorthema</vt:lpstr>
      <vt:lpstr>PowerPoint-presentatie</vt:lpstr>
      <vt:lpstr>Planning groepssessies</vt:lpstr>
      <vt:lpstr>Voor we beginnen…</vt:lpstr>
      <vt:lpstr>Even herhalen….</vt:lpstr>
      <vt:lpstr>Even herhalen….</vt:lpstr>
      <vt:lpstr>PowerPoint-presentatie</vt:lpstr>
      <vt:lpstr>Eindtermen en ontwikkelingsdoelen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zijn VOET’en? </vt:lpstr>
      <vt:lpstr>PowerPoint-presentatie</vt:lpstr>
      <vt:lpstr>PowerPoint-presentatie</vt:lpstr>
      <vt:lpstr>PowerPoint-presentatie</vt:lpstr>
      <vt:lpstr>PowerPoint-presentatie</vt:lpstr>
      <vt:lpstr> Leerplandoelen </vt:lpstr>
      <vt:lpstr>Hoe vind ik de leerplannen van de koepels?</vt:lpstr>
      <vt:lpstr>PowerPoint-presentatie</vt:lpstr>
      <vt:lpstr>Lesdoelen</vt:lpstr>
      <vt:lpstr>Hoe lesdoelen formuleren?</vt:lpstr>
      <vt:lpstr>PowerPoint-presentatie</vt:lpstr>
      <vt:lpstr>PowerPoint-presentatie</vt:lpstr>
      <vt:lpstr>Bloom: Inhoudsdimensie</vt:lpstr>
      <vt:lpstr>Gebruik van de Taxonomie van Bloom</vt:lpstr>
      <vt:lpstr>Even herhalen….</vt:lpstr>
      <vt:lpstr>En nu aan de slag… (deel 1)</vt:lpstr>
      <vt:lpstr>Aan de slag…    Deel 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Checklist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Krachtige leeromgevingen</dc:title>
  <dc:creator>mm</dc:creator>
  <cp:lastModifiedBy>Michiel Voet</cp:lastModifiedBy>
  <cp:revision>191</cp:revision>
  <cp:lastPrinted>2015-10-15T12:25:09Z</cp:lastPrinted>
  <dcterms:created xsi:type="dcterms:W3CDTF">2013-09-24T22:55:48Z</dcterms:created>
  <dcterms:modified xsi:type="dcterms:W3CDTF">2015-10-15T14:05:23Z</dcterms:modified>
</cp:coreProperties>
</file>